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20"/>
  </p:notesMasterIdLst>
  <p:handoutMasterIdLst>
    <p:handoutMasterId r:id="rId121"/>
  </p:handoutMasterIdLst>
  <p:sldIdLst>
    <p:sldId id="256" r:id="rId5"/>
    <p:sldId id="460" r:id="rId6"/>
    <p:sldId id="569" r:id="rId7"/>
    <p:sldId id="570" r:id="rId8"/>
    <p:sldId id="571" r:id="rId9"/>
    <p:sldId id="572" r:id="rId10"/>
    <p:sldId id="573" r:id="rId11"/>
    <p:sldId id="574" r:id="rId12"/>
    <p:sldId id="575" r:id="rId13"/>
    <p:sldId id="576" r:id="rId14"/>
    <p:sldId id="578" r:id="rId15"/>
    <p:sldId id="577" r:id="rId16"/>
    <p:sldId id="579" r:id="rId17"/>
    <p:sldId id="580" r:id="rId18"/>
    <p:sldId id="581" r:id="rId19"/>
    <p:sldId id="582" r:id="rId20"/>
    <p:sldId id="583" r:id="rId21"/>
    <p:sldId id="584" r:id="rId22"/>
    <p:sldId id="585" r:id="rId23"/>
    <p:sldId id="586" r:id="rId24"/>
    <p:sldId id="587" r:id="rId25"/>
    <p:sldId id="588" r:id="rId26"/>
    <p:sldId id="589" r:id="rId27"/>
    <p:sldId id="590" r:id="rId28"/>
    <p:sldId id="591" r:id="rId29"/>
    <p:sldId id="592" r:id="rId30"/>
    <p:sldId id="593" r:id="rId31"/>
    <p:sldId id="594" r:id="rId32"/>
    <p:sldId id="595" r:id="rId33"/>
    <p:sldId id="596" r:id="rId34"/>
    <p:sldId id="597" r:id="rId35"/>
    <p:sldId id="598" r:id="rId36"/>
    <p:sldId id="599" r:id="rId37"/>
    <p:sldId id="600" r:id="rId38"/>
    <p:sldId id="601" r:id="rId39"/>
    <p:sldId id="602" r:id="rId40"/>
    <p:sldId id="604" r:id="rId41"/>
    <p:sldId id="603" r:id="rId42"/>
    <p:sldId id="605" r:id="rId43"/>
    <p:sldId id="606" r:id="rId44"/>
    <p:sldId id="607" r:id="rId45"/>
    <p:sldId id="609" r:id="rId46"/>
    <p:sldId id="608" r:id="rId47"/>
    <p:sldId id="610" r:id="rId48"/>
    <p:sldId id="611" r:id="rId49"/>
    <p:sldId id="612" r:id="rId50"/>
    <p:sldId id="613" r:id="rId51"/>
    <p:sldId id="614" r:id="rId52"/>
    <p:sldId id="615" r:id="rId53"/>
    <p:sldId id="616" r:id="rId54"/>
    <p:sldId id="617" r:id="rId55"/>
    <p:sldId id="618" r:id="rId56"/>
    <p:sldId id="619" r:id="rId57"/>
    <p:sldId id="620" r:id="rId58"/>
    <p:sldId id="621" r:id="rId59"/>
    <p:sldId id="623" r:id="rId60"/>
    <p:sldId id="624" r:id="rId61"/>
    <p:sldId id="625" r:id="rId62"/>
    <p:sldId id="626" r:id="rId63"/>
    <p:sldId id="627" r:id="rId64"/>
    <p:sldId id="628" r:id="rId65"/>
    <p:sldId id="629" r:id="rId66"/>
    <p:sldId id="630" r:id="rId67"/>
    <p:sldId id="631" r:id="rId68"/>
    <p:sldId id="632" r:id="rId69"/>
    <p:sldId id="633" r:id="rId70"/>
    <p:sldId id="634" r:id="rId71"/>
    <p:sldId id="635" r:id="rId72"/>
    <p:sldId id="636" r:id="rId73"/>
    <p:sldId id="637" r:id="rId74"/>
    <p:sldId id="638" r:id="rId75"/>
    <p:sldId id="639" r:id="rId76"/>
    <p:sldId id="640" r:id="rId77"/>
    <p:sldId id="641" r:id="rId78"/>
    <p:sldId id="642" r:id="rId79"/>
    <p:sldId id="643" r:id="rId80"/>
    <p:sldId id="644" r:id="rId81"/>
    <p:sldId id="645" r:id="rId82"/>
    <p:sldId id="646" r:id="rId83"/>
    <p:sldId id="647" r:id="rId84"/>
    <p:sldId id="648" r:id="rId85"/>
    <p:sldId id="649" r:id="rId86"/>
    <p:sldId id="650" r:id="rId87"/>
    <p:sldId id="651" r:id="rId88"/>
    <p:sldId id="652" r:id="rId89"/>
    <p:sldId id="653" r:id="rId90"/>
    <p:sldId id="654" r:id="rId91"/>
    <p:sldId id="655" r:id="rId92"/>
    <p:sldId id="656" r:id="rId93"/>
    <p:sldId id="657" r:id="rId94"/>
    <p:sldId id="658" r:id="rId95"/>
    <p:sldId id="659" r:id="rId96"/>
    <p:sldId id="660" r:id="rId97"/>
    <p:sldId id="661" r:id="rId98"/>
    <p:sldId id="662" r:id="rId99"/>
    <p:sldId id="665" r:id="rId100"/>
    <p:sldId id="664" r:id="rId101"/>
    <p:sldId id="663" r:id="rId102"/>
    <p:sldId id="666" r:id="rId103"/>
    <p:sldId id="667" r:id="rId104"/>
    <p:sldId id="668" r:id="rId105"/>
    <p:sldId id="669" r:id="rId106"/>
    <p:sldId id="670" r:id="rId107"/>
    <p:sldId id="671" r:id="rId108"/>
    <p:sldId id="672" r:id="rId109"/>
    <p:sldId id="673" r:id="rId110"/>
    <p:sldId id="674" r:id="rId111"/>
    <p:sldId id="675" r:id="rId112"/>
    <p:sldId id="676" r:id="rId113"/>
    <p:sldId id="677" r:id="rId114"/>
    <p:sldId id="678" r:id="rId115"/>
    <p:sldId id="679" r:id="rId116"/>
    <p:sldId id="680" r:id="rId117"/>
    <p:sldId id="681" r:id="rId118"/>
    <p:sldId id="682" r:id="rId119"/>
  </p:sldIdLst>
  <p:sldSz cx="9144000" cy="6858000" type="screen4x3"/>
  <p:notesSz cx="9928225" cy="6797675"/>
  <p:custDataLst>
    <p:tags r:id="rId12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21212"/>
    <a:srgbClr val="6699FF"/>
    <a:srgbClr val="DEA900"/>
    <a:srgbClr val="A7C4FF"/>
    <a:srgbClr val="F53939"/>
    <a:srgbClr val="BAAD06"/>
    <a:srgbClr val="FFFF99"/>
    <a:srgbClr val="FEFEFC"/>
    <a:srgbClr val="A5C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79" d="100"/>
          <a:sy n="79" d="100"/>
        </p:scale>
        <p:origin x="130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5181192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8566741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386664833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18537647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14055520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56610405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15821637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231904045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26427032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10790667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358449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8749394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25008817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359742913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296869578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418255916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259966527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1695736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021704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33823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438033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417422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120456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981816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264071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98018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9162065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179087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296314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436620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453649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183339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295129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171705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6537826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43343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4117193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0485522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55010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451900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350571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2565472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277288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548843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4158327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999751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27931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9984176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6010414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7845899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7766978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40384036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5488501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8829227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294903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1189953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6080231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435684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8943189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958581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40855831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7518338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5692232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7157066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9784368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42468193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2015417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8189023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83367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5350325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7152567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488504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28282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6437747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6488345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361706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42326730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15028389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40477843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471528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206285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039394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7816543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947651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1295692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092914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5866825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23068933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3176881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40088789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5400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82616411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85715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5835910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8194489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177806615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20901558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2439729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33671212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405832187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11323126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1302770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9891586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21855333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33308495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185567554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54846449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622848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1767476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22785412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12480305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273535203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3262776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95.xml"/><Relationship Id="rId4" Type="http://schemas.openxmlformats.org/officeDocument/2006/relationships/slide" Target="../slides/slide6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642978"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09 – Designing for HCI</a:t>
            </a:r>
            <a:endParaRPr lang="en-GB" sz="11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789684" y="692696"/>
            <a:ext cx="1784005"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10 – Representing Images</a:t>
            </a:r>
            <a:endParaRPr lang="en-GB" sz="11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612891" y="692696"/>
            <a:ext cx="2160239"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11 – Programming a Calculator</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812331" y="692696"/>
            <a:ext cx="1784005"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12 – Programming a Quiz</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7504" y="1063571"/>
            <a:ext cx="8928992" cy="5691482"/>
          </a:xfrm>
          <a:prstGeom prst="rect">
            <a:avLst/>
          </a:prstGeom>
          <a:solidFill>
            <a:schemeClr val="bg1"/>
          </a:solidFill>
          <a:ln w="38100">
            <a:solidFill>
              <a:schemeClr val="accent2">
                <a:lumMod val="75000"/>
              </a:schemeClr>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56376" y="42813"/>
            <a:ext cx="1152128" cy="937915"/>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hyperlink" Target="KS3%20-%20Computing%20-%20Unit%205-8.pptx"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slide" Target="slide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KS3%20-%20Computing/Unit%2009/9.1%20-%20Speech%20Recognition.mp4" TargetMode="External"/></Relationships>
</file>

<file path=ppt/slides/_rels/slide11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KS3%20-%20Computing/Unit%2009/9.1%20-%20Speech%20Recognition.mp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KS3%20-%20Computing%20-%20Unit%201-4.ppt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KS3%20-%20Computing%20-%20Unit%205-8.pptx"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KS3%20-%20Computing%20-%20Unit%205-8.ppt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hldennis.com/birthdaymessage" TargetMode="External"/><Relationship Id="rId7"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hyperlink" Target="http://hldennis.com/***********" TargetMode="External"/><Relationship Id="rId5" Type="http://schemas.openxmlformats.org/officeDocument/2006/relationships/hyperlink" Target="http://hldennis.com/" TargetMode="External"/><Relationship Id="rId4" Type="http://schemas.openxmlformats.org/officeDocument/2006/relationships/hyperlink" Target="KS3%20-%20Computing/Unit%2010/Stenpgraphy.pn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KS3%20-%20Computing/Unit%2010/10.3%20-%20Flipbook.mp4"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hyperlink" Target="KS3%20-%20Computing/Unit%2010/10.3%20-%20Flipbook%20animation.mp4" TargetMode="External"/><Relationship Id="rId5" Type="http://schemas.openxmlformats.org/officeDocument/2006/relationships/image" Target="../media/image52.gif"/><Relationship Id="rId4" Type="http://schemas.openxmlformats.org/officeDocument/2006/relationships/image" Target="../media/image51.gif"/></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KS3%20-%20Computing%20-%20Unit%201-4.ppt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KS3%20-%20Computing%20-%20Unit%205-8.pptx"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KS3%20-%20Computing%20-%20Unit%201-4.ppt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Computing for KS3 – Part 03</a:t>
            </a:r>
            <a:endPar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17484" y="116632"/>
            <a:ext cx="891901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555776" y="188640"/>
            <a:ext cx="6408712"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KS3 - Computing</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07-08</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58826" y="1891865"/>
            <a:ext cx="4677670" cy="332850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0"/>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55576" y="1103833"/>
            <a:ext cx="8136904" cy="3816429"/>
          </a:xfrm>
          <a:prstGeom prst="rect">
            <a:avLst/>
          </a:prstGeom>
        </p:spPr>
        <p:txBody>
          <a:bodyPr wrap="square">
            <a:spAutoFit/>
          </a:bodyPr>
          <a:lstStyle/>
          <a:p>
            <a:pPr>
              <a:buClr>
                <a:srgbClr val="0070C0"/>
              </a:buClr>
            </a:pPr>
            <a:r>
              <a:rPr lang="en-US" sz="2200" b="1" dirty="0" smtClean="0">
                <a:solidFill>
                  <a:srgbClr val="C00000"/>
                </a:solidFill>
              </a:rPr>
              <a:t>WIMP </a:t>
            </a:r>
            <a:r>
              <a:rPr lang="en-US" sz="2200" b="1" dirty="0">
                <a:solidFill>
                  <a:srgbClr val="C00000"/>
                </a:solidFill>
              </a:rPr>
              <a:t>interfaces</a:t>
            </a:r>
          </a:p>
          <a:p>
            <a:pPr marL="347663" indent="-347663">
              <a:buClr>
                <a:srgbClr val="0070C0"/>
              </a:buClr>
              <a:buFont typeface="Wingdings 3" panose="05040102010807070707" pitchFamily="18" charset="2"/>
              <a:buChar char=""/>
            </a:pPr>
            <a:r>
              <a:rPr lang="en-US" sz="2200" dirty="0"/>
              <a:t>The screenshot shows </a:t>
            </a:r>
            <a:r>
              <a:rPr lang="en-US" sz="2200" dirty="0" smtClean="0"/>
              <a:t>several </a:t>
            </a:r>
            <a:r>
              <a:rPr lang="en-US" sz="2200" dirty="0"/>
              <a:t>windows. You can see different icons, each representing a different file type or program.</a:t>
            </a:r>
          </a:p>
          <a:p>
            <a:pPr marL="347663" indent="-347663">
              <a:buClr>
                <a:srgbClr val="0070C0"/>
              </a:buClr>
              <a:buFont typeface="Wingdings 3" panose="05040102010807070707" pitchFamily="18" charset="2"/>
              <a:buChar char=""/>
            </a:pPr>
            <a:r>
              <a:rPr lang="en-US" sz="2200" dirty="0"/>
              <a:t>Along the top there is a tool bar containing icons. Above this, there are pull-down menus where further commands </a:t>
            </a:r>
            <a:r>
              <a:rPr lang="en-US" sz="2200" dirty="0" smtClean="0"/>
              <a:t>are available</a:t>
            </a:r>
            <a:r>
              <a:rPr lang="en-US" sz="2200" dirty="0"/>
              <a:t>. WIMPs are graphical user interfaces that use a mouse or a multi-touch </a:t>
            </a:r>
            <a:r>
              <a:rPr lang="en-US" sz="2200" dirty="0" smtClean="0"/>
              <a:t/>
            </a:r>
            <a:br>
              <a:rPr lang="en-US" sz="2200" dirty="0" smtClean="0"/>
            </a:br>
            <a:r>
              <a:rPr lang="en-US" sz="2200" dirty="0" smtClean="0"/>
              <a:t>surface </a:t>
            </a:r>
            <a:r>
              <a:rPr lang="en-US" sz="2200" dirty="0"/>
              <a:t>to enable us to </a:t>
            </a:r>
            <a:r>
              <a:rPr lang="en-US" sz="2200" dirty="0" smtClean="0"/>
              <a:t/>
            </a:r>
            <a:br>
              <a:rPr lang="en-US" sz="2200" dirty="0" smtClean="0"/>
            </a:br>
            <a:r>
              <a:rPr lang="en-US" sz="2200" dirty="0" smtClean="0"/>
              <a:t>manipulate </a:t>
            </a:r>
            <a:r>
              <a:rPr lang="en-US" sz="2200" dirty="0"/>
              <a:t>icons </a:t>
            </a:r>
            <a:r>
              <a:rPr lang="en-US" sz="2200" dirty="0" smtClean="0"/>
              <a:t>in </a:t>
            </a:r>
            <a:br>
              <a:rPr lang="en-US" sz="2200" dirty="0" smtClean="0"/>
            </a:br>
            <a:r>
              <a:rPr lang="en-US" sz="2200" dirty="0" smtClean="0"/>
              <a:t>order </a:t>
            </a:r>
            <a:r>
              <a:rPr lang="en-US" sz="2200" dirty="0"/>
              <a:t>to carry out tasks.</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3" name="Picture 2"/>
          <p:cNvPicPr>
            <a:picLocks noChangeAspect="1"/>
          </p:cNvPicPr>
          <p:nvPr/>
        </p:nvPicPr>
        <p:blipFill rotWithShape="1">
          <a:blip r:embed="rId3"/>
          <a:srcRect l="25588" t="35563" r="27951" b="21125"/>
          <a:stretch/>
        </p:blipFill>
        <p:spPr>
          <a:xfrm>
            <a:off x="4211960" y="3730386"/>
            <a:ext cx="4680520" cy="2938974"/>
          </a:xfrm>
          <a:prstGeom prst="rect">
            <a:avLst/>
          </a:prstGeom>
        </p:spPr>
      </p:pic>
    </p:spTree>
    <p:extLst>
      <p:ext uri="{BB962C8B-B14F-4D97-AF65-F5344CB8AC3E}">
        <p14:creationId xmlns:p14="http://schemas.microsoft.com/office/powerpoint/2010/main" val="829417845"/>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4293483"/>
          </a:xfrm>
          <a:prstGeom prst="rect">
            <a:avLst/>
          </a:prstGeom>
        </p:spPr>
        <p:txBody>
          <a:bodyPr wrap="square">
            <a:spAutoFit/>
          </a:bodyPr>
          <a:lstStyle/>
          <a:p>
            <a:pPr>
              <a:buClr>
                <a:srgbClr val="0070C0"/>
              </a:buClr>
            </a:pPr>
            <a:r>
              <a:rPr lang="en-US" sz="2100" b="1" dirty="0" smtClean="0">
                <a:solidFill>
                  <a:srgbClr val="C00000"/>
                </a:solidFill>
              </a:rPr>
              <a:t>Random </a:t>
            </a:r>
            <a:r>
              <a:rPr lang="en-US" sz="2100" b="1" dirty="0">
                <a:solidFill>
                  <a:srgbClr val="C00000"/>
                </a:solidFill>
              </a:rPr>
              <a:t>number generators</a:t>
            </a:r>
          </a:p>
          <a:p>
            <a:pPr marL="457200" indent="-457200">
              <a:buClr>
                <a:srgbClr val="0070C0"/>
              </a:buClr>
              <a:buFont typeface="Wingdings 3" panose="05040102010807070707" pitchFamily="18" charset="2"/>
              <a:buChar char=""/>
            </a:pPr>
            <a:r>
              <a:rPr lang="en-US" sz="2100" dirty="0" smtClean="0"/>
              <a:t>However, just </a:t>
            </a:r>
            <a:r>
              <a:rPr lang="en-US" sz="2100" dirty="0"/>
              <a:t>because a sequence is statistically random doesn’t mean it is truly random. Computational random number </a:t>
            </a:r>
            <a:r>
              <a:rPr lang="en-US" sz="2100" dirty="0" smtClean="0"/>
              <a:t>generators create </a:t>
            </a:r>
            <a:r>
              <a:rPr lang="en-US" sz="2100" dirty="0"/>
              <a:t>sequences that appear to have no pattern, but often have repeated patterns over a very long sequence.</a:t>
            </a:r>
          </a:p>
          <a:p>
            <a:pPr marL="457200" indent="-457200">
              <a:buClr>
                <a:srgbClr val="0070C0"/>
              </a:buClr>
              <a:buFont typeface="Wingdings 3" panose="05040102010807070707" pitchFamily="18" charset="2"/>
              <a:buChar char=""/>
            </a:pPr>
            <a:r>
              <a:rPr lang="en-US" sz="2100" dirty="0"/>
              <a:t>The required ‘quality’ of the randomness, the level of unpredictability, of an algorithm for generating random </a:t>
            </a:r>
            <a:r>
              <a:rPr lang="en-US" sz="2100" dirty="0" smtClean="0"/>
              <a:t>numbers depends </a:t>
            </a:r>
            <a:r>
              <a:rPr lang="en-US" sz="2100" dirty="0"/>
              <a:t>on its use. For example, the randomness required in cryptography (protecting information by transforming it into </a:t>
            </a:r>
            <a:r>
              <a:rPr lang="en-US" sz="2100" dirty="0" smtClean="0"/>
              <a:t>a cipher </a:t>
            </a:r>
            <a:r>
              <a:rPr lang="en-US" sz="2100" dirty="0"/>
              <a:t>that is unreadable) is very high. </a:t>
            </a:r>
            <a:endParaRPr lang="en-US" sz="2100" dirty="0" smtClean="0"/>
          </a:p>
          <a:p>
            <a:pPr marL="457200" indent="-457200">
              <a:buClr>
                <a:srgbClr val="0070C0"/>
              </a:buClr>
              <a:buFont typeface="Wingdings 3" panose="05040102010807070707" pitchFamily="18" charset="2"/>
              <a:buChar char=""/>
            </a:pPr>
            <a:r>
              <a:rPr lang="en-US" sz="2100" dirty="0" smtClean="0"/>
              <a:t>However</a:t>
            </a:r>
            <a:r>
              <a:rPr lang="en-US" sz="2100" dirty="0"/>
              <a:t>, algorithms that generate questions for a quiz, and algorithms for </a:t>
            </a:r>
            <a:r>
              <a:rPr lang="en-US" sz="2100" dirty="0" smtClean="0"/>
              <a:t>searching or </a:t>
            </a:r>
            <a:r>
              <a:rPr lang="en-US" sz="2100" dirty="0"/>
              <a:t>sorting, require only a low level of unpredictability.</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8" name="Rectangle 14"/>
          <p:cNvSpPr/>
          <p:nvPr/>
        </p:nvSpPr>
        <p:spPr>
          <a:xfrm>
            <a:off x="212998" y="5469031"/>
            <a:ext cx="8708512" cy="120032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12.2.3</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Program </a:t>
            </a:r>
            <a:r>
              <a:rPr lang="en-US" sz="2400" dirty="0">
                <a:solidFill>
                  <a:srgbClr val="000000"/>
                </a:solidFill>
                <a:latin typeface="Arial" panose="020B0604020202020204" pitchFamily="34" charset="0"/>
                <a:cs typeface="Arial" panose="020B0604020202020204" pitchFamily="34" charset="0"/>
              </a:rPr>
              <a:t>a quiz where the computer randomly generates the numbers that make up the questions.</a:t>
            </a:r>
            <a:endParaRPr lang="en-GB" sz="24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5340880"/>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2282798"/>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5632311"/>
          </a:xfrm>
          <a:prstGeom prst="rect">
            <a:avLst/>
          </a:prstGeom>
        </p:spPr>
        <p:txBody>
          <a:bodyPr wrap="square">
            <a:spAutoFit/>
          </a:bodyPr>
          <a:lstStyle/>
          <a:p>
            <a:pPr>
              <a:buClr>
                <a:srgbClr val="0070C0"/>
              </a:buClr>
            </a:pPr>
            <a:r>
              <a:rPr lang="en-US" sz="2000" b="1" dirty="0" smtClean="0">
                <a:solidFill>
                  <a:srgbClr val="C00000"/>
                </a:solidFill>
              </a:rPr>
              <a:t>What </a:t>
            </a:r>
            <a:r>
              <a:rPr lang="en-US" sz="2000" b="1" dirty="0">
                <a:solidFill>
                  <a:srgbClr val="C00000"/>
                </a:solidFill>
              </a:rPr>
              <a:t>is </a:t>
            </a:r>
            <a:r>
              <a:rPr lang="en-US" sz="2000" b="1" dirty="0" err="1">
                <a:solidFill>
                  <a:srgbClr val="C00000"/>
                </a:solidFill>
              </a:rPr>
              <a:t>generalisation</a:t>
            </a:r>
            <a:r>
              <a:rPr lang="en-US" sz="2000" b="1" dirty="0">
                <a:solidFill>
                  <a:srgbClr val="C00000"/>
                </a:solidFill>
              </a:rPr>
              <a:t>?</a:t>
            </a:r>
          </a:p>
          <a:p>
            <a:pPr marL="457200" indent="-457200">
              <a:buClr>
                <a:srgbClr val="0070C0"/>
              </a:buClr>
              <a:buFont typeface="Wingdings 3" panose="05040102010807070707" pitchFamily="18" charset="2"/>
              <a:buChar char=""/>
            </a:pPr>
            <a:r>
              <a:rPr lang="en-US" sz="2000" dirty="0"/>
              <a:t>One of the beauties of computer science is replacing the many with the one. </a:t>
            </a:r>
            <a:r>
              <a:rPr lang="en-US" sz="2000" dirty="0" err="1"/>
              <a:t>Generalisation</a:t>
            </a:r>
            <a:r>
              <a:rPr lang="en-US" sz="2000" dirty="0"/>
              <a:t> replaces multiple blocks </a:t>
            </a:r>
            <a:r>
              <a:rPr lang="en-US" sz="2000" dirty="0" smtClean="0"/>
              <a:t>of code </a:t>
            </a:r>
            <a:r>
              <a:rPr lang="en-US" sz="2000" dirty="0"/>
              <a:t>that do a similar job with one function or procedure that uses variables to provide the differences</a:t>
            </a:r>
            <a:r>
              <a:rPr lang="en-US" sz="2000" dirty="0" smtClean="0"/>
              <a:t>.</a:t>
            </a:r>
          </a:p>
          <a:p>
            <a:pPr marL="457200" indent="-457200">
              <a:buClr>
                <a:srgbClr val="0070C0"/>
              </a:buClr>
              <a:buFont typeface="Wingdings 3" panose="05040102010807070707" pitchFamily="18" charset="2"/>
              <a:buChar char=""/>
            </a:pPr>
            <a:endParaRPr lang="en-US" sz="2000" dirty="0"/>
          </a:p>
          <a:p>
            <a:pPr marL="457200" indent="-457200">
              <a:buClr>
                <a:srgbClr val="0070C0"/>
              </a:buClr>
              <a:buFont typeface="Wingdings 3" panose="05040102010807070707" pitchFamily="18" charset="2"/>
              <a:buChar char=""/>
            </a:pPr>
            <a:endParaRPr lang="en-US" sz="2000" dirty="0" smtClean="0"/>
          </a:p>
          <a:p>
            <a:pPr marL="457200" indent="-457200">
              <a:buClr>
                <a:srgbClr val="0070C0"/>
              </a:buClr>
              <a:buFont typeface="Wingdings 3" panose="05040102010807070707" pitchFamily="18" charset="2"/>
              <a:buChar char=""/>
            </a:pPr>
            <a:endParaRPr lang="en-US" sz="2000" dirty="0"/>
          </a:p>
          <a:p>
            <a:pPr marL="457200" indent="-457200">
              <a:buClr>
                <a:srgbClr val="0070C0"/>
              </a:buClr>
              <a:buFont typeface="Wingdings 3" panose="05040102010807070707" pitchFamily="18" charset="2"/>
              <a:buChar char=""/>
            </a:pPr>
            <a:endParaRPr lang="en-US" sz="2000" dirty="0" smtClean="0"/>
          </a:p>
          <a:p>
            <a:pPr marL="457200" indent="-457200">
              <a:buClr>
                <a:srgbClr val="0070C0"/>
              </a:buClr>
              <a:buFont typeface="Wingdings 3" panose="05040102010807070707" pitchFamily="18" charset="2"/>
              <a:buChar char=""/>
            </a:pPr>
            <a:endParaRPr lang="en-US" sz="2000" dirty="0"/>
          </a:p>
          <a:p>
            <a:pPr marL="457200" indent="-457200">
              <a:buClr>
                <a:srgbClr val="0070C0"/>
              </a:buClr>
              <a:buFont typeface="Wingdings 3" panose="05040102010807070707" pitchFamily="18" charset="2"/>
              <a:buChar char=""/>
            </a:pPr>
            <a:endParaRPr lang="en-US" sz="2000" dirty="0" smtClean="0"/>
          </a:p>
          <a:p>
            <a:pPr marL="457200" indent="-457200">
              <a:buClr>
                <a:srgbClr val="0070C0"/>
              </a:buClr>
              <a:buFont typeface="Wingdings 3" panose="05040102010807070707" pitchFamily="18" charset="2"/>
              <a:buChar char=""/>
            </a:pPr>
            <a:endParaRPr lang="en-US" sz="2000" dirty="0"/>
          </a:p>
          <a:p>
            <a:pPr>
              <a:buClr>
                <a:srgbClr val="0070C0"/>
              </a:buClr>
            </a:pPr>
            <a:endParaRPr lang="en-US" sz="2000" dirty="0" smtClean="0"/>
          </a:p>
          <a:p>
            <a:pPr marL="457200" indent="-457200">
              <a:buClr>
                <a:srgbClr val="0070C0"/>
              </a:buClr>
              <a:buFont typeface="Wingdings 3" panose="05040102010807070707" pitchFamily="18" charset="2"/>
              <a:buChar char=""/>
            </a:pPr>
            <a:r>
              <a:rPr lang="en-US" sz="2000" dirty="0"/>
              <a:t>If you want to write a program for building houses, you would first decide on the features that define a house, such </a:t>
            </a:r>
            <a:r>
              <a:rPr lang="en-US" sz="2000" dirty="0" smtClean="0"/>
              <a:t>as foundations</a:t>
            </a:r>
            <a:r>
              <a:rPr lang="en-US" sz="2000" dirty="0"/>
              <a:t>, external doors, floors, windows and rooms. </a:t>
            </a:r>
            <a:r>
              <a:rPr lang="en-US" sz="2000" dirty="0" err="1"/>
              <a:t>Generalising</a:t>
            </a:r>
            <a:r>
              <a:rPr lang="en-US" sz="2000" dirty="0"/>
              <a:t>, you can then write a program that includes </a:t>
            </a:r>
            <a:r>
              <a:rPr lang="en-US" sz="2000" dirty="0" smtClean="0"/>
              <a:t>these features </a:t>
            </a:r>
            <a:r>
              <a:rPr lang="en-US" sz="2000" dirty="0"/>
              <a:t>as variables so you can identify the number of times these things occur in the house.</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176951894"/>
              </p:ext>
            </p:extLst>
          </p:nvPr>
        </p:nvGraphicFramePr>
        <p:xfrm>
          <a:off x="212675" y="2708920"/>
          <a:ext cx="8679804" cy="2377440"/>
        </p:xfrm>
        <a:graphic>
          <a:graphicData uri="http://schemas.openxmlformats.org/drawingml/2006/table">
            <a:tbl>
              <a:tblPr firstRow="1" bandRow="1">
                <a:tableStyleId>{5C22544A-7EE6-4342-B048-85BDC9FD1C3A}</a:tableStyleId>
              </a:tblPr>
              <a:tblGrid>
                <a:gridCol w="3783261"/>
                <a:gridCol w="1512168"/>
                <a:gridCol w="2160240"/>
                <a:gridCol w="1224135"/>
              </a:tblGrid>
              <a:tr h="370840">
                <a:tc>
                  <a:txBody>
                    <a:bodyPr/>
                    <a:lstStyle/>
                    <a:p>
                      <a:r>
                        <a:rPr lang="en-US" sz="2000" dirty="0" smtClean="0">
                          <a:latin typeface="Arial" panose="020B0604020202020204" pitchFamily="34" charset="0"/>
                          <a:cs typeface="Arial" panose="020B0604020202020204" pitchFamily="34" charset="0"/>
                        </a:rPr>
                        <a:t>Features that define a house</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Bungalow</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Semi-detached</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Mansion</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Foundations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External Doors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4</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Floors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Windows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6</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8</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12</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Rooms</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4</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6</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12</a:t>
                      </a:r>
                      <a:endParaRPr lang="en-US"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626312484"/>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5401479"/>
          </a:xfrm>
          <a:prstGeom prst="rect">
            <a:avLst/>
          </a:prstGeom>
        </p:spPr>
        <p:txBody>
          <a:bodyPr wrap="square">
            <a:spAutoFit/>
          </a:bodyPr>
          <a:lstStyle/>
          <a:p>
            <a:pPr>
              <a:buClr>
                <a:srgbClr val="0070C0"/>
              </a:buClr>
            </a:pPr>
            <a:r>
              <a:rPr lang="en-US" sz="2300" b="1" dirty="0" smtClean="0">
                <a:solidFill>
                  <a:srgbClr val="C00000"/>
                </a:solidFill>
              </a:rPr>
              <a:t>What </a:t>
            </a:r>
            <a:r>
              <a:rPr lang="en-US" sz="2300" b="1" dirty="0">
                <a:solidFill>
                  <a:srgbClr val="C00000"/>
                </a:solidFill>
              </a:rPr>
              <a:t>is </a:t>
            </a:r>
            <a:r>
              <a:rPr lang="en-US" sz="2300" b="1" dirty="0" err="1">
                <a:solidFill>
                  <a:srgbClr val="C00000"/>
                </a:solidFill>
              </a:rPr>
              <a:t>generalisation</a:t>
            </a:r>
            <a:r>
              <a:rPr lang="en-US" sz="2300" b="1" dirty="0">
                <a:solidFill>
                  <a:srgbClr val="C00000"/>
                </a:solidFill>
              </a:rPr>
              <a:t>?</a:t>
            </a:r>
          </a:p>
          <a:p>
            <a:pPr>
              <a:buClr>
                <a:srgbClr val="0070C0"/>
              </a:buClr>
            </a:pPr>
            <a:endParaRPr lang="en-US" sz="2300" dirty="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endParaRPr lang="en-US" sz="2300" dirty="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endParaRPr lang="en-US" sz="2300" dirty="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endParaRPr lang="en-US" sz="2300" dirty="0"/>
          </a:p>
          <a:p>
            <a:pPr>
              <a:buClr>
                <a:srgbClr val="0070C0"/>
              </a:buClr>
            </a:pPr>
            <a:endParaRPr lang="en-US" sz="2300" dirty="0" smtClean="0"/>
          </a:p>
          <a:p>
            <a:pPr marL="457200" indent="-457200">
              <a:buClr>
                <a:srgbClr val="0070C0"/>
              </a:buClr>
              <a:buFont typeface="Wingdings 3" panose="05040102010807070707" pitchFamily="18" charset="2"/>
              <a:buChar char=""/>
            </a:pPr>
            <a:r>
              <a:rPr lang="en-US" sz="2300" dirty="0"/>
              <a:t>House 1 2 1 6 4 is a bungalow, House 1 2 2 8 6 is a semi-detached house and House 1 4 3 12 12 is a mansion.</a:t>
            </a:r>
          </a:p>
          <a:p>
            <a:pPr marL="457200" indent="-457200">
              <a:buClr>
                <a:srgbClr val="0070C0"/>
              </a:buClr>
              <a:buFont typeface="Wingdings 3" panose="05040102010807070707" pitchFamily="18" charset="2"/>
              <a:buChar char=""/>
            </a:pPr>
            <a:r>
              <a:rPr lang="en-US" sz="2300" dirty="0" err="1"/>
              <a:t>Generalisation</a:t>
            </a:r>
            <a:r>
              <a:rPr lang="en-US" sz="2300" dirty="0"/>
              <a:t> has helped computer scientists automate many factories. Before designing a robotic arm all the jobs that </a:t>
            </a:r>
            <a:r>
              <a:rPr lang="en-US" sz="2300" dirty="0" smtClean="0"/>
              <a:t>it will </a:t>
            </a:r>
            <a:r>
              <a:rPr lang="en-US" sz="2300" dirty="0"/>
              <a:t>need to do are </a:t>
            </a:r>
            <a:r>
              <a:rPr lang="en-US" sz="2300" dirty="0" err="1"/>
              <a:t>analysed</a:t>
            </a:r>
            <a:r>
              <a:rPr lang="en-US" sz="2300" dirty="0" smtClean="0"/>
              <a:t>.</a:t>
            </a:r>
            <a:endParaRPr lang="en-US" sz="2300" dirty="0"/>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604286995"/>
              </p:ext>
            </p:extLst>
          </p:nvPr>
        </p:nvGraphicFramePr>
        <p:xfrm>
          <a:off x="212675" y="1628800"/>
          <a:ext cx="8679804" cy="2895600"/>
        </p:xfrm>
        <a:graphic>
          <a:graphicData uri="http://schemas.openxmlformats.org/drawingml/2006/table">
            <a:tbl>
              <a:tblPr firstRow="1" bandRow="1">
                <a:tableStyleId>{5C22544A-7EE6-4342-B048-85BDC9FD1C3A}</a:tableStyleId>
              </a:tblPr>
              <a:tblGrid>
                <a:gridCol w="3855269"/>
                <a:gridCol w="1728192"/>
                <a:gridCol w="1584176"/>
                <a:gridCol w="1512167"/>
              </a:tblGrid>
              <a:tr h="370840">
                <a:tc>
                  <a:txBody>
                    <a:bodyPr/>
                    <a:lstStyle/>
                    <a:p>
                      <a:r>
                        <a:rPr lang="en-US" sz="2200" dirty="0" smtClean="0">
                          <a:latin typeface="Arial" panose="020B0604020202020204" pitchFamily="34" charset="0"/>
                          <a:cs typeface="Arial" panose="020B0604020202020204" pitchFamily="34" charset="0"/>
                        </a:rPr>
                        <a:t>Features that define a house</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Bungalow</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Semi-detached</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Mansion</a:t>
                      </a:r>
                      <a:endParaRPr lang="en-US" sz="2200" dirty="0">
                        <a:latin typeface="Arial" panose="020B0604020202020204" pitchFamily="34" charset="0"/>
                        <a:cs typeface="Arial" panose="020B0604020202020204" pitchFamily="34" charset="0"/>
                      </a:endParaRPr>
                    </a:p>
                  </a:txBody>
                  <a:tcPr/>
                </a:tc>
              </a:tr>
              <a:tr h="370840">
                <a:tc>
                  <a:txBody>
                    <a:bodyPr/>
                    <a:lstStyle/>
                    <a:p>
                      <a:r>
                        <a:rPr lang="en-US" sz="2200" dirty="0" smtClean="0">
                          <a:latin typeface="Arial" panose="020B0604020202020204" pitchFamily="34" charset="0"/>
                          <a:cs typeface="Arial" panose="020B0604020202020204" pitchFamily="34" charset="0"/>
                        </a:rPr>
                        <a:t>Foundations</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txBody>
                  <a:tcPr/>
                </a:tc>
              </a:tr>
              <a:tr h="370840">
                <a:tc>
                  <a:txBody>
                    <a:bodyPr/>
                    <a:lstStyle/>
                    <a:p>
                      <a:r>
                        <a:rPr lang="en-US" sz="2200" dirty="0" smtClean="0">
                          <a:latin typeface="Arial" panose="020B0604020202020204" pitchFamily="34" charset="0"/>
                          <a:cs typeface="Arial" panose="020B0604020202020204" pitchFamily="34" charset="0"/>
                        </a:rPr>
                        <a:t>External Doors</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2</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2</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4</a:t>
                      </a:r>
                      <a:endParaRPr lang="en-US" sz="2200" dirty="0">
                        <a:latin typeface="Arial" panose="020B0604020202020204" pitchFamily="34" charset="0"/>
                        <a:cs typeface="Arial" panose="020B0604020202020204" pitchFamily="34" charset="0"/>
                      </a:endParaRPr>
                    </a:p>
                  </a:txBody>
                  <a:tcPr/>
                </a:tc>
              </a:tr>
              <a:tr h="370840">
                <a:tc>
                  <a:txBody>
                    <a:bodyPr/>
                    <a:lstStyle/>
                    <a:p>
                      <a:r>
                        <a:rPr lang="en-US" sz="2200" dirty="0" smtClean="0">
                          <a:latin typeface="Arial" panose="020B0604020202020204" pitchFamily="34" charset="0"/>
                          <a:cs typeface="Arial" panose="020B0604020202020204" pitchFamily="34" charset="0"/>
                        </a:rPr>
                        <a:t>Floors</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2</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3</a:t>
                      </a:r>
                      <a:endParaRPr lang="en-US" sz="2200" dirty="0">
                        <a:latin typeface="Arial" panose="020B0604020202020204" pitchFamily="34" charset="0"/>
                        <a:cs typeface="Arial" panose="020B0604020202020204" pitchFamily="34" charset="0"/>
                      </a:endParaRPr>
                    </a:p>
                  </a:txBody>
                  <a:tcPr/>
                </a:tc>
              </a:tr>
              <a:tr h="370840">
                <a:tc>
                  <a:txBody>
                    <a:bodyPr/>
                    <a:lstStyle/>
                    <a:p>
                      <a:r>
                        <a:rPr lang="en-US" sz="2200" dirty="0" smtClean="0">
                          <a:latin typeface="Arial" panose="020B0604020202020204" pitchFamily="34" charset="0"/>
                          <a:cs typeface="Arial" panose="020B0604020202020204" pitchFamily="34" charset="0"/>
                        </a:rPr>
                        <a:t>Windows</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6</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8</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12</a:t>
                      </a:r>
                      <a:endParaRPr lang="en-US" sz="2200" dirty="0">
                        <a:latin typeface="Arial" panose="020B0604020202020204" pitchFamily="34" charset="0"/>
                        <a:cs typeface="Arial" panose="020B0604020202020204" pitchFamily="34" charset="0"/>
                      </a:endParaRPr>
                    </a:p>
                  </a:txBody>
                  <a:tcPr/>
                </a:tc>
              </a:tr>
              <a:tr h="370840">
                <a:tc>
                  <a:txBody>
                    <a:bodyPr/>
                    <a:lstStyle/>
                    <a:p>
                      <a:r>
                        <a:rPr lang="en-US" sz="2200" dirty="0" smtClean="0">
                          <a:latin typeface="Arial" panose="020B0604020202020204" pitchFamily="34" charset="0"/>
                          <a:cs typeface="Arial" panose="020B0604020202020204" pitchFamily="34" charset="0"/>
                        </a:rPr>
                        <a:t>Rooms</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4</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6</a:t>
                      </a:r>
                      <a:endParaRPr lang="en-US" sz="2200" dirty="0">
                        <a:latin typeface="Arial" panose="020B0604020202020204" pitchFamily="34" charset="0"/>
                        <a:cs typeface="Arial" panose="020B0604020202020204" pitchFamily="34" charset="0"/>
                      </a:endParaRPr>
                    </a:p>
                  </a:txBody>
                  <a:tcPr/>
                </a:tc>
                <a:tc>
                  <a:txBody>
                    <a:bodyPr/>
                    <a:lstStyle/>
                    <a:p>
                      <a:r>
                        <a:rPr lang="en-US" sz="2200" dirty="0" smtClean="0">
                          <a:latin typeface="Arial" panose="020B0604020202020204" pitchFamily="34" charset="0"/>
                          <a:cs typeface="Arial" panose="020B0604020202020204" pitchFamily="34" charset="0"/>
                        </a:rPr>
                        <a:t>12</a:t>
                      </a:r>
                      <a:endParaRPr lang="en-US" sz="22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507983983"/>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1631216"/>
          </a:xfrm>
          <a:prstGeom prst="rect">
            <a:avLst/>
          </a:prstGeom>
        </p:spPr>
        <p:txBody>
          <a:bodyPr wrap="square">
            <a:spAutoFit/>
          </a:bodyPr>
          <a:lstStyle/>
          <a:p>
            <a:pPr>
              <a:buClr>
                <a:srgbClr val="0070C0"/>
              </a:buClr>
            </a:pPr>
            <a:r>
              <a:rPr lang="en-US" sz="2000" b="1" dirty="0" smtClean="0">
                <a:solidFill>
                  <a:srgbClr val="C00000"/>
                </a:solidFill>
              </a:rPr>
              <a:t>What </a:t>
            </a:r>
            <a:r>
              <a:rPr lang="en-US" sz="2000" b="1" dirty="0">
                <a:solidFill>
                  <a:srgbClr val="C00000"/>
                </a:solidFill>
              </a:rPr>
              <a:t>is </a:t>
            </a:r>
            <a:r>
              <a:rPr lang="en-US" sz="2000" b="1" dirty="0" err="1">
                <a:solidFill>
                  <a:srgbClr val="C00000"/>
                </a:solidFill>
              </a:rPr>
              <a:t>generalisation</a:t>
            </a:r>
            <a:r>
              <a:rPr lang="en-US" sz="2000" b="1" dirty="0" smtClean="0">
                <a:solidFill>
                  <a:srgbClr val="C00000"/>
                </a:solidFill>
              </a:rPr>
              <a:t>?</a:t>
            </a:r>
            <a:endParaRPr lang="en-US" sz="2000" dirty="0" smtClean="0"/>
          </a:p>
          <a:p>
            <a:pPr marL="457200" indent="-457200">
              <a:buClr>
                <a:srgbClr val="0070C0"/>
              </a:buClr>
              <a:buFont typeface="Wingdings 3" panose="05040102010807070707" pitchFamily="18" charset="2"/>
              <a:buChar char=""/>
            </a:pPr>
            <a:r>
              <a:rPr lang="en-US" sz="2000" dirty="0" smtClean="0"/>
              <a:t>The </a:t>
            </a:r>
            <a:r>
              <a:rPr lang="en-US" sz="2000" dirty="0"/>
              <a:t>robotic arm is then designed to be able to reach far enough to do all of these jobs and flexible enough to have </a:t>
            </a:r>
            <a:r>
              <a:rPr lang="en-US" sz="2000" dirty="0" smtClean="0"/>
              <a:t>many different </a:t>
            </a:r>
            <a:r>
              <a:rPr lang="en-US" sz="2000" dirty="0"/>
              <a:t>arms attached to it so it can carry them out. Workers at the factory will then program each robot to spray or rivet </a:t>
            </a:r>
            <a:r>
              <a:rPr lang="en-US" sz="2000" dirty="0" smtClean="0"/>
              <a:t>or screw</a:t>
            </a:r>
            <a:r>
              <a:rPr lang="en-US" sz="2000" dirty="0"/>
              <a:t>.</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pic>
        <p:nvPicPr>
          <p:cNvPr id="3" name="Picture 2"/>
          <p:cNvPicPr>
            <a:picLocks noChangeAspect="1"/>
          </p:cNvPicPr>
          <p:nvPr/>
        </p:nvPicPr>
        <p:blipFill rotWithShape="1">
          <a:blip r:embed="rId3"/>
          <a:srcRect l="13775" t="18500" r="15350" b="6687"/>
          <a:stretch/>
        </p:blipFill>
        <p:spPr>
          <a:xfrm>
            <a:off x="251520" y="2755960"/>
            <a:ext cx="6179053" cy="3913400"/>
          </a:xfrm>
          <a:prstGeom prst="rect">
            <a:avLst/>
          </a:prstGeom>
        </p:spPr>
      </p:pic>
      <p:sp>
        <p:nvSpPr>
          <p:cNvPr id="6" name="TextBox 5"/>
          <p:cNvSpPr txBox="1"/>
          <p:nvPr/>
        </p:nvSpPr>
        <p:spPr>
          <a:xfrm>
            <a:off x="6502580" y="5838363"/>
            <a:ext cx="2367824" cy="830997"/>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400" dirty="0" smtClean="0"/>
              <a:t>Robotic Arm in a factory</a:t>
            </a:r>
            <a:endParaRPr lang="en-GB" sz="2400" dirty="0"/>
          </a:p>
        </p:txBody>
      </p:sp>
    </p:spTree>
    <p:extLst>
      <p:ext uri="{BB962C8B-B14F-4D97-AF65-F5344CB8AC3E}">
        <p14:creationId xmlns:p14="http://schemas.microsoft.com/office/powerpoint/2010/main" val="3709178252"/>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3416320"/>
          </a:xfrm>
          <a:prstGeom prst="rect">
            <a:avLst/>
          </a:prstGeom>
        </p:spPr>
        <p:txBody>
          <a:bodyPr wrap="square">
            <a:spAutoFit/>
          </a:bodyPr>
          <a:lstStyle/>
          <a:p>
            <a:pPr>
              <a:buClr>
                <a:srgbClr val="0070C0"/>
              </a:buClr>
            </a:pPr>
            <a:r>
              <a:rPr lang="en-US" sz="2400" b="1" dirty="0" smtClean="0">
                <a:solidFill>
                  <a:srgbClr val="C00000"/>
                </a:solidFill>
              </a:rPr>
              <a:t>Using </a:t>
            </a:r>
            <a:r>
              <a:rPr lang="en-US" sz="2400" b="1" dirty="0" err="1">
                <a:solidFill>
                  <a:srgbClr val="C00000"/>
                </a:solidFill>
              </a:rPr>
              <a:t>generalisation</a:t>
            </a:r>
            <a:r>
              <a:rPr lang="en-US" sz="2400" b="1" dirty="0">
                <a:solidFill>
                  <a:srgbClr val="C00000"/>
                </a:solidFill>
              </a:rPr>
              <a:t> to help with the challenge</a:t>
            </a:r>
          </a:p>
          <a:p>
            <a:pPr marL="400050" indent="-400050">
              <a:buClr>
                <a:srgbClr val="0070C0"/>
              </a:buClr>
              <a:buFont typeface="Wingdings 3" panose="05040102010807070707" pitchFamily="18" charset="2"/>
              <a:buChar char=""/>
            </a:pPr>
            <a:r>
              <a:rPr lang="en-US" sz="2400" dirty="0"/>
              <a:t>Your addition quiz can be changed to a multiplication, subtraction or division quiz by adapting two blocks. </a:t>
            </a:r>
            <a:endParaRPr lang="en-US" sz="2400" dirty="0" smtClean="0"/>
          </a:p>
          <a:p>
            <a:pPr marL="400050" indent="-400050">
              <a:buClr>
                <a:srgbClr val="0070C0"/>
              </a:buClr>
              <a:buFont typeface="Wingdings 3" panose="05040102010807070707" pitchFamily="18" charset="2"/>
              <a:buChar char=""/>
            </a:pPr>
            <a:r>
              <a:rPr lang="en-US" sz="2400" dirty="0" smtClean="0"/>
              <a:t>You </a:t>
            </a:r>
            <a:r>
              <a:rPr lang="en-US" sz="2400" dirty="0"/>
              <a:t>can </a:t>
            </a:r>
            <a:r>
              <a:rPr lang="en-US" sz="2400" dirty="0" smtClean="0"/>
              <a:t>use blocks </a:t>
            </a:r>
            <a:r>
              <a:rPr lang="en-US" sz="2400" dirty="0"/>
              <a:t>that you have already designed and make small modifications to make them perform other tasks. </a:t>
            </a:r>
            <a:endParaRPr lang="en-US" sz="2400" dirty="0" smtClean="0"/>
          </a:p>
          <a:p>
            <a:pPr marL="400050" indent="-400050">
              <a:buClr>
                <a:srgbClr val="0070C0"/>
              </a:buClr>
              <a:buFont typeface="Wingdings 3" panose="05040102010807070707" pitchFamily="18" charset="2"/>
              <a:buChar char=""/>
            </a:pPr>
            <a:r>
              <a:rPr lang="en-US" sz="2400" dirty="0" smtClean="0"/>
              <a:t>This is </a:t>
            </a:r>
            <a:r>
              <a:rPr lang="en-US" sz="2400" dirty="0" err="1" smtClean="0"/>
              <a:t>generalisation</a:t>
            </a:r>
            <a:r>
              <a:rPr lang="en-US" sz="2400" dirty="0"/>
              <a:t>: taking concepts used in the solution of one problem and using them to solve other problems that have </a:t>
            </a:r>
            <a:r>
              <a:rPr lang="en-US" sz="2400" dirty="0" smtClean="0"/>
              <a:t>similar features</a:t>
            </a:r>
            <a:r>
              <a:rPr lang="en-US" sz="2400" dirty="0"/>
              <a:t>.</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8" name="Rectangle 11"/>
          <p:cNvSpPr/>
          <p:nvPr/>
        </p:nvSpPr>
        <p:spPr>
          <a:xfrm>
            <a:off x="179512" y="4653136"/>
            <a:ext cx="8724691" cy="197796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1085850" indent="-1085850">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12.2.4 </a:t>
            </a:r>
            <a:r>
              <a:rPr lang="en-US" sz="2400" b="1" dirty="0" smtClean="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Look </a:t>
            </a:r>
            <a:r>
              <a:rPr lang="en-US" sz="2400" dirty="0">
                <a:solidFill>
                  <a:srgbClr val="000000"/>
                </a:solidFill>
                <a:latin typeface="Arial" panose="020B0604020202020204" pitchFamily="34" charset="0"/>
                <a:cs typeface="Arial" panose="020B0604020202020204" pitchFamily="34" charset="0"/>
              </a:rPr>
              <a:t>at the Scratch 2.0 example above. What happens if the random number generated for the variable </a:t>
            </a:r>
            <a:r>
              <a:rPr lang="en-US" sz="2400" b="1" dirty="0">
                <a:solidFill>
                  <a:srgbClr val="C00000"/>
                </a:solidFill>
                <a:latin typeface="Arial" panose="020B0604020202020204" pitchFamily="34" charset="0"/>
                <a:cs typeface="Arial" panose="020B0604020202020204" pitchFamily="34" charset="0"/>
              </a:rPr>
              <a:t>num1</a:t>
            </a:r>
            <a:r>
              <a:rPr lang="en-US" sz="2400" dirty="0">
                <a:solidFill>
                  <a:srgbClr val="C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is smaller </a:t>
            </a:r>
            <a:r>
              <a:rPr lang="en-US" sz="2400" dirty="0">
                <a:solidFill>
                  <a:srgbClr val="000000"/>
                </a:solidFill>
                <a:latin typeface="Arial" panose="020B0604020202020204" pitchFamily="34" charset="0"/>
                <a:cs typeface="Arial" panose="020B0604020202020204" pitchFamily="34" charset="0"/>
              </a:rPr>
              <a:t>than the random number generated for the variable </a:t>
            </a:r>
            <a:r>
              <a:rPr lang="en-US" sz="2400" b="1" dirty="0">
                <a:solidFill>
                  <a:srgbClr val="C00000"/>
                </a:solidFill>
                <a:latin typeface="Arial" panose="020B0604020202020204" pitchFamily="34" charset="0"/>
                <a:cs typeface="Arial" panose="020B0604020202020204" pitchFamily="34" charset="0"/>
              </a:rPr>
              <a:t>num2</a:t>
            </a:r>
            <a:r>
              <a:rPr lang="en-US" sz="2400" dirty="0">
                <a:solidFill>
                  <a:srgbClr val="000000"/>
                </a:solidFill>
                <a:latin typeface="Arial" panose="020B0604020202020204" pitchFamily="34" charset="0"/>
                <a:cs typeface="Arial" panose="020B0604020202020204" pitchFamily="34" charset="0"/>
              </a:rPr>
              <a:t>?</a:t>
            </a:r>
            <a:endParaRPr lang="en-US" sz="240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74342" y="4495933"/>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8264967"/>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pic>
        <p:nvPicPr>
          <p:cNvPr id="2" name="Picture 1"/>
          <p:cNvPicPr>
            <a:picLocks noChangeAspect="1"/>
          </p:cNvPicPr>
          <p:nvPr/>
        </p:nvPicPr>
        <p:blipFill rotWithShape="1">
          <a:blip r:embed="rId3"/>
          <a:srcRect l="3538" t="15876" r="4325" b="6688"/>
          <a:stretch/>
        </p:blipFill>
        <p:spPr>
          <a:xfrm>
            <a:off x="179511" y="1124744"/>
            <a:ext cx="8710527" cy="4752528"/>
          </a:xfrm>
          <a:prstGeom prst="rect">
            <a:avLst/>
          </a:prstGeom>
        </p:spPr>
      </p:pic>
      <p:sp>
        <p:nvSpPr>
          <p:cNvPr id="10" name="TextBox 9"/>
          <p:cNvSpPr txBox="1"/>
          <p:nvPr/>
        </p:nvSpPr>
        <p:spPr>
          <a:xfrm>
            <a:off x="183368" y="5877272"/>
            <a:ext cx="8706670" cy="830997"/>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In this Scratch 2.0 example, the addition blocks have been repeated and adapted to add subtraction questions to the quiz.</a:t>
            </a:r>
            <a:endParaRPr lang="en-GB" sz="2400" dirty="0"/>
          </a:p>
        </p:txBody>
      </p:sp>
    </p:spTree>
    <p:extLst>
      <p:ext uri="{BB962C8B-B14F-4D97-AF65-F5344CB8AC3E}">
        <p14:creationId xmlns:p14="http://schemas.microsoft.com/office/powerpoint/2010/main" val="2313611462"/>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pic>
        <p:nvPicPr>
          <p:cNvPr id="2" name="Picture 1"/>
          <p:cNvPicPr>
            <a:picLocks noChangeAspect="1"/>
          </p:cNvPicPr>
          <p:nvPr/>
        </p:nvPicPr>
        <p:blipFill rotWithShape="1">
          <a:blip r:embed="rId3"/>
          <a:srcRect l="2750" t="18500" r="7476" b="6687"/>
          <a:stretch/>
        </p:blipFill>
        <p:spPr>
          <a:xfrm>
            <a:off x="255458" y="1162717"/>
            <a:ext cx="6836822" cy="3418411"/>
          </a:xfrm>
          <a:prstGeom prst="rect">
            <a:avLst/>
          </a:prstGeom>
        </p:spPr>
      </p:pic>
      <p:sp>
        <p:nvSpPr>
          <p:cNvPr id="10" name="TextBox 9"/>
          <p:cNvSpPr txBox="1"/>
          <p:nvPr/>
        </p:nvSpPr>
        <p:spPr>
          <a:xfrm>
            <a:off x="5436096" y="3356992"/>
            <a:ext cx="3502926" cy="1323439"/>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000" dirty="0" smtClean="0"/>
              <a:t>This quiz allows users to choose to take subtraction, multiplication and division questions as well as addition.</a:t>
            </a:r>
            <a:endParaRPr lang="en-GB" sz="2000" dirty="0"/>
          </a:p>
        </p:txBody>
      </p:sp>
      <p:sp>
        <p:nvSpPr>
          <p:cNvPr id="11" name="Rectangle 14"/>
          <p:cNvSpPr/>
          <p:nvPr/>
        </p:nvSpPr>
        <p:spPr>
          <a:xfrm>
            <a:off x="212998" y="4774435"/>
            <a:ext cx="8708512" cy="1894925"/>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1028700" indent="-102870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12.2.5</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Create </a:t>
            </a:r>
            <a:r>
              <a:rPr lang="en-US" sz="2200" dirty="0">
                <a:solidFill>
                  <a:srgbClr val="000000"/>
                </a:solidFill>
                <a:latin typeface="Arial" panose="020B0604020202020204" pitchFamily="34" charset="0"/>
                <a:cs typeface="Arial" panose="020B0604020202020204" pitchFamily="34" charset="0"/>
              </a:rPr>
              <a:t>blocks for the other operations so that your quiz includes multiplication, subtraction and division </a:t>
            </a:r>
            <a:r>
              <a:rPr lang="en-US" sz="2200" dirty="0" smtClean="0">
                <a:solidFill>
                  <a:srgbClr val="000000"/>
                </a:solidFill>
                <a:latin typeface="Arial" panose="020B0604020202020204" pitchFamily="34" charset="0"/>
                <a:cs typeface="Arial" panose="020B0604020202020204" pitchFamily="34" charset="0"/>
              </a:rPr>
              <a:t>questions as </a:t>
            </a:r>
            <a:r>
              <a:rPr lang="en-US" sz="2200" dirty="0">
                <a:solidFill>
                  <a:srgbClr val="000000"/>
                </a:solidFill>
                <a:latin typeface="Arial" panose="020B0604020202020204" pitchFamily="34" charset="0"/>
                <a:cs typeface="Arial" panose="020B0604020202020204" pitchFamily="34" charset="0"/>
              </a:rPr>
              <a:t>well as addition questions. Remember to think about the range of values you will generate for each of </a:t>
            </a:r>
            <a:r>
              <a:rPr lang="en-US" sz="2200" dirty="0" smtClean="0">
                <a:solidFill>
                  <a:srgbClr val="000000"/>
                </a:solidFill>
                <a:latin typeface="Arial" panose="020B0604020202020204" pitchFamily="34" charset="0"/>
                <a:cs typeface="Arial" panose="020B0604020202020204" pitchFamily="34" charset="0"/>
              </a:rPr>
              <a:t>the operations</a:t>
            </a:r>
            <a:r>
              <a:rPr lang="en-US" sz="2200" dirty="0">
                <a:solidFill>
                  <a:srgbClr val="000000"/>
                </a:solidFill>
                <a:latin typeface="Arial" panose="020B0604020202020204" pitchFamily="34" charset="0"/>
                <a:cs typeface="Arial" panose="020B0604020202020204" pitchFamily="34" charset="0"/>
              </a:rPr>
              <a:t>.</a:t>
            </a:r>
            <a:endParaRPr lang="en-GB" sz="22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74342" y="4671407"/>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9399258"/>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11" name="Rectangle 14"/>
          <p:cNvSpPr/>
          <p:nvPr/>
        </p:nvSpPr>
        <p:spPr>
          <a:xfrm>
            <a:off x="212998" y="5222810"/>
            <a:ext cx="8708512" cy="1446550"/>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1085850" indent="-108585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12.2.7</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Modify </a:t>
            </a:r>
            <a:r>
              <a:rPr lang="en-US" sz="2200" dirty="0">
                <a:solidFill>
                  <a:srgbClr val="000000"/>
                </a:solidFill>
                <a:latin typeface="Arial" panose="020B0604020202020204" pitchFamily="34" charset="0"/>
                <a:cs typeface="Arial" panose="020B0604020202020204" pitchFamily="34" charset="0"/>
              </a:rPr>
              <a:t>your quiz program to include the blocks you created for 12.2.5 Compute-IT using the method </a:t>
            </a:r>
            <a:r>
              <a:rPr lang="en-US" sz="2200" dirty="0" smtClean="0">
                <a:solidFill>
                  <a:srgbClr val="000000"/>
                </a:solidFill>
                <a:latin typeface="Arial" panose="020B0604020202020204" pitchFamily="34" charset="0"/>
                <a:cs typeface="Arial" panose="020B0604020202020204" pitchFamily="34" charset="0"/>
              </a:rPr>
              <a:t>of organisation </a:t>
            </a:r>
            <a:r>
              <a:rPr lang="en-US" sz="2200" dirty="0">
                <a:solidFill>
                  <a:srgbClr val="000000"/>
                </a:solidFill>
                <a:latin typeface="Arial" panose="020B0604020202020204" pitchFamily="34" charset="0"/>
                <a:cs typeface="Arial" panose="020B0604020202020204" pitchFamily="34" charset="0"/>
              </a:rPr>
              <a:t>you planned in 12.2.6 Plan-IT.</a:t>
            </a:r>
            <a:endParaRPr lang="en-GB" sz="22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74342" y="5119782"/>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8" name="Rectangle 24"/>
          <p:cNvSpPr/>
          <p:nvPr/>
        </p:nvSpPr>
        <p:spPr>
          <a:xfrm>
            <a:off x="179512" y="1124743"/>
            <a:ext cx="8765662" cy="3970318"/>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48273"/>
              <a:gd name="connsiteX1" fmla="*/ 8708512 w 8708512"/>
              <a:gd name="connsiteY1" fmla="*/ 0 h 948273"/>
              <a:gd name="connsiteX2" fmla="*/ 8708512 w 8708512"/>
              <a:gd name="connsiteY2" fmla="*/ 901336 h 948273"/>
              <a:gd name="connsiteX3" fmla="*/ 93785 w 8708512"/>
              <a:gd name="connsiteY3" fmla="*/ 877665 h 948273"/>
              <a:gd name="connsiteX4" fmla="*/ 0 w 8708512"/>
              <a:gd name="connsiteY4" fmla="*/ 0 h 948273"/>
              <a:gd name="connsiteX0" fmla="*/ 0 w 8746612"/>
              <a:gd name="connsiteY0" fmla="*/ 0 h 922954"/>
              <a:gd name="connsiteX1" fmla="*/ 8708512 w 8746612"/>
              <a:gd name="connsiteY1" fmla="*/ 0 h 922954"/>
              <a:gd name="connsiteX2" fmla="*/ 8746612 w 8746612"/>
              <a:gd name="connsiteY2" fmla="*/ 862023 h 922954"/>
              <a:gd name="connsiteX3" fmla="*/ 93785 w 8746612"/>
              <a:gd name="connsiteY3" fmla="*/ 877665 h 922954"/>
              <a:gd name="connsiteX4" fmla="*/ 0 w 8746612"/>
              <a:gd name="connsiteY4" fmla="*/ 0 h 922954"/>
              <a:gd name="connsiteX0" fmla="*/ 0 w 8784712"/>
              <a:gd name="connsiteY0" fmla="*/ 0 h 906601"/>
              <a:gd name="connsiteX1" fmla="*/ 8708512 w 8784712"/>
              <a:gd name="connsiteY1" fmla="*/ 0 h 906601"/>
              <a:gd name="connsiteX2" fmla="*/ 8784712 w 8784712"/>
              <a:gd name="connsiteY2" fmla="*/ 827078 h 906601"/>
              <a:gd name="connsiteX3" fmla="*/ 93785 w 8784712"/>
              <a:gd name="connsiteY3" fmla="*/ 877665 h 906601"/>
              <a:gd name="connsiteX4" fmla="*/ 0 w 8784712"/>
              <a:gd name="connsiteY4" fmla="*/ 0 h 906601"/>
              <a:gd name="connsiteX0" fmla="*/ 0 w 8765662"/>
              <a:gd name="connsiteY0" fmla="*/ 0 h 925446"/>
              <a:gd name="connsiteX1" fmla="*/ 8708512 w 8765662"/>
              <a:gd name="connsiteY1" fmla="*/ 0 h 925446"/>
              <a:gd name="connsiteX2" fmla="*/ 8765662 w 8765662"/>
              <a:gd name="connsiteY2" fmla="*/ 866391 h 925446"/>
              <a:gd name="connsiteX3" fmla="*/ 93785 w 8765662"/>
              <a:gd name="connsiteY3" fmla="*/ 877665 h 925446"/>
              <a:gd name="connsiteX4" fmla="*/ 0 w 8765662"/>
              <a:gd name="connsiteY4" fmla="*/ 0 h 925446"/>
              <a:gd name="connsiteX0" fmla="*/ 0 w 8765662"/>
              <a:gd name="connsiteY0" fmla="*/ 0 h 913317"/>
              <a:gd name="connsiteX1" fmla="*/ 8708512 w 8765662"/>
              <a:gd name="connsiteY1" fmla="*/ 0 h 913317"/>
              <a:gd name="connsiteX2" fmla="*/ 8765662 w 8765662"/>
              <a:gd name="connsiteY2" fmla="*/ 866391 h 913317"/>
              <a:gd name="connsiteX3" fmla="*/ 93785 w 8765662"/>
              <a:gd name="connsiteY3" fmla="*/ 877665 h 913317"/>
              <a:gd name="connsiteX4" fmla="*/ 0 w 8765662"/>
              <a:gd name="connsiteY4" fmla="*/ 0 h 91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5662" h="913317">
                <a:moveTo>
                  <a:pt x="0" y="0"/>
                </a:moveTo>
                <a:lnTo>
                  <a:pt x="8708512" y="0"/>
                </a:lnTo>
                <a:lnTo>
                  <a:pt x="8765662" y="866391"/>
                </a:lnTo>
                <a:cubicBezTo>
                  <a:pt x="5368012" y="933506"/>
                  <a:pt x="2965361" y="920650"/>
                  <a:pt x="93785" y="877665"/>
                </a:cubicBezTo>
                <a:cubicBezTo>
                  <a:pt x="-31262" y="749158"/>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100" b="1" dirty="0" smtClean="0">
                <a:solidFill>
                  <a:srgbClr val="C00000"/>
                </a:solidFill>
                <a:latin typeface="Arial" panose="020B0604020202020204" pitchFamily="34" charset="0"/>
                <a:cs typeface="Arial" panose="020B0604020202020204" pitchFamily="34" charset="0"/>
              </a:rPr>
              <a:t>Plan-IT</a:t>
            </a:r>
            <a:endParaRPr lang="en-US" sz="2100" b="1" dirty="0">
              <a:solidFill>
                <a:srgbClr val="C00000"/>
              </a:solidFill>
              <a:latin typeface="Arial" panose="020B0604020202020204" pitchFamily="34" charset="0"/>
              <a:cs typeface="Arial" panose="020B0604020202020204" pitchFamily="34" charset="0"/>
            </a:endParaRPr>
          </a:p>
          <a:p>
            <a:pPr marL="857250" indent="-857250">
              <a:buClr>
                <a:srgbClr val="C00000"/>
              </a:buClr>
              <a:tabLst>
                <a:tab pos="2420938" algn="l"/>
              </a:tabLst>
            </a:pPr>
            <a:r>
              <a:rPr lang="en-US" sz="2100" b="1" dirty="0">
                <a:solidFill>
                  <a:srgbClr val="000000"/>
                </a:solidFill>
                <a:latin typeface="Arial" panose="020B0604020202020204" pitchFamily="34" charset="0"/>
                <a:cs typeface="Arial" panose="020B0604020202020204" pitchFamily="34" charset="0"/>
              </a:rPr>
              <a:t>12.2.6</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Plan </a:t>
            </a:r>
            <a:r>
              <a:rPr lang="en-US" sz="2100" dirty="0">
                <a:solidFill>
                  <a:srgbClr val="000000"/>
                </a:solidFill>
                <a:latin typeface="Arial" panose="020B0604020202020204" pitchFamily="34" charset="0"/>
                <a:cs typeface="Arial" panose="020B0604020202020204" pitchFamily="34" charset="0"/>
              </a:rPr>
              <a:t>how the quiz blocks will be </a:t>
            </a:r>
            <a:r>
              <a:rPr lang="en-US" sz="2100" dirty="0" err="1">
                <a:solidFill>
                  <a:srgbClr val="000000"/>
                </a:solidFill>
                <a:latin typeface="Arial" panose="020B0604020202020204" pitchFamily="34" charset="0"/>
                <a:cs typeface="Arial" panose="020B0604020202020204" pitchFamily="34" charset="0"/>
              </a:rPr>
              <a:t>organised</a:t>
            </a:r>
            <a:r>
              <a:rPr lang="en-US" sz="2100" dirty="0">
                <a:solidFill>
                  <a:srgbClr val="000000"/>
                </a:solidFill>
                <a:latin typeface="Arial" panose="020B0604020202020204" pitchFamily="34" charset="0"/>
                <a:cs typeface="Arial" panose="020B0604020202020204" pitchFamily="34" charset="0"/>
              </a:rPr>
              <a:t>. The image on the previous page shows them </a:t>
            </a:r>
            <a:r>
              <a:rPr lang="en-US" sz="2100" dirty="0" err="1">
                <a:solidFill>
                  <a:srgbClr val="000000"/>
                </a:solidFill>
                <a:latin typeface="Arial" panose="020B0604020202020204" pitchFamily="34" charset="0"/>
                <a:cs typeface="Arial" panose="020B0604020202020204" pitchFamily="34" charset="0"/>
              </a:rPr>
              <a:t>organised</a:t>
            </a:r>
            <a:r>
              <a:rPr lang="en-US" sz="2100" dirty="0">
                <a:solidFill>
                  <a:srgbClr val="000000"/>
                </a:solidFill>
                <a:latin typeface="Arial" panose="020B0604020202020204" pitchFamily="34" charset="0"/>
                <a:cs typeface="Arial" panose="020B0604020202020204" pitchFamily="34" charset="0"/>
              </a:rPr>
              <a:t> in </a:t>
            </a:r>
            <a:r>
              <a:rPr lang="en-US" sz="2100" dirty="0" smtClean="0">
                <a:solidFill>
                  <a:srgbClr val="000000"/>
                </a:solidFill>
                <a:latin typeface="Arial" panose="020B0604020202020204" pitchFamily="34" charset="0"/>
                <a:cs typeface="Arial" panose="020B0604020202020204" pitchFamily="34" charset="0"/>
              </a:rPr>
              <a:t>sequence, but </a:t>
            </a:r>
            <a:r>
              <a:rPr lang="en-US" sz="2100" dirty="0">
                <a:solidFill>
                  <a:srgbClr val="000000"/>
                </a:solidFill>
                <a:latin typeface="Arial" panose="020B0604020202020204" pitchFamily="34" charset="0"/>
                <a:cs typeface="Arial" panose="020B0604020202020204" pitchFamily="34" charset="0"/>
              </a:rPr>
              <a:t>you might wish to </a:t>
            </a:r>
            <a:r>
              <a:rPr lang="en-US" sz="2100" dirty="0" err="1">
                <a:solidFill>
                  <a:srgbClr val="000000"/>
                </a:solidFill>
                <a:latin typeface="Arial" panose="020B0604020202020204" pitchFamily="34" charset="0"/>
                <a:cs typeface="Arial" panose="020B0604020202020204" pitchFamily="34" charset="0"/>
              </a:rPr>
              <a:t>organise</a:t>
            </a:r>
            <a:r>
              <a:rPr lang="en-US" sz="2100" dirty="0">
                <a:solidFill>
                  <a:srgbClr val="000000"/>
                </a:solidFill>
                <a:latin typeface="Arial" panose="020B0604020202020204" pitchFamily="34" charset="0"/>
                <a:cs typeface="Arial" panose="020B0604020202020204" pitchFamily="34" charset="0"/>
              </a:rPr>
              <a:t> them differently. You could</a:t>
            </a:r>
          </a:p>
          <a:p>
            <a:pPr marL="1371600" indent="-342900">
              <a:buClr>
                <a:srgbClr val="C00000"/>
              </a:buClr>
              <a:buFont typeface="Wingdings" panose="05000000000000000000" pitchFamily="2" charset="2"/>
              <a:buChar char="§"/>
              <a:tabLst>
                <a:tab pos="2420938" algn="l"/>
              </a:tabLst>
            </a:pPr>
            <a:r>
              <a:rPr lang="en-US" sz="2100" dirty="0" smtClean="0">
                <a:solidFill>
                  <a:srgbClr val="000000"/>
                </a:solidFill>
                <a:latin typeface="Arial" panose="020B0604020202020204" pitchFamily="34" charset="0"/>
                <a:cs typeface="Arial" panose="020B0604020202020204" pitchFamily="34" charset="0"/>
              </a:rPr>
              <a:t>allow </a:t>
            </a:r>
            <a:r>
              <a:rPr lang="en-US" sz="2100" dirty="0">
                <a:solidFill>
                  <a:srgbClr val="000000"/>
                </a:solidFill>
                <a:latin typeface="Arial" panose="020B0604020202020204" pitchFamily="34" charset="0"/>
                <a:cs typeface="Arial" panose="020B0604020202020204" pitchFamily="34" charset="0"/>
              </a:rPr>
              <a:t>the user to choose the order</a:t>
            </a:r>
          </a:p>
          <a:p>
            <a:pPr marL="1371600" indent="-342900">
              <a:buClr>
                <a:srgbClr val="C00000"/>
              </a:buClr>
              <a:buFont typeface="Wingdings" panose="05000000000000000000" pitchFamily="2" charset="2"/>
              <a:buChar char="§"/>
              <a:tabLst>
                <a:tab pos="2420938" algn="l"/>
              </a:tabLst>
            </a:pPr>
            <a:r>
              <a:rPr lang="en-US" sz="2100" dirty="0" smtClean="0">
                <a:solidFill>
                  <a:srgbClr val="000000"/>
                </a:solidFill>
                <a:latin typeface="Arial" panose="020B0604020202020204" pitchFamily="34" charset="0"/>
                <a:cs typeface="Arial" panose="020B0604020202020204" pitchFamily="34" charset="0"/>
              </a:rPr>
              <a:t>get </a:t>
            </a:r>
            <a:r>
              <a:rPr lang="en-US" sz="2100" dirty="0">
                <a:solidFill>
                  <a:srgbClr val="000000"/>
                </a:solidFill>
                <a:latin typeface="Arial" panose="020B0604020202020204" pitchFamily="34" charset="0"/>
                <a:cs typeface="Arial" panose="020B0604020202020204" pitchFamily="34" charset="0"/>
              </a:rPr>
              <a:t>the computer to choose the order randomly</a:t>
            </a:r>
          </a:p>
          <a:p>
            <a:pPr marL="1371600" indent="-342900">
              <a:buClr>
                <a:srgbClr val="C00000"/>
              </a:buClr>
              <a:buFont typeface="Wingdings" panose="05000000000000000000" pitchFamily="2" charset="2"/>
              <a:buChar char="§"/>
              <a:tabLst>
                <a:tab pos="2420938" algn="l"/>
              </a:tabLst>
            </a:pPr>
            <a:r>
              <a:rPr lang="en-US" sz="2100" dirty="0" smtClean="0">
                <a:solidFill>
                  <a:srgbClr val="000000"/>
                </a:solidFill>
                <a:latin typeface="Arial" panose="020B0604020202020204" pitchFamily="34" charset="0"/>
                <a:cs typeface="Arial" panose="020B0604020202020204" pitchFamily="34" charset="0"/>
              </a:rPr>
              <a:t>get </a:t>
            </a:r>
            <a:r>
              <a:rPr lang="en-US" sz="2100" dirty="0">
                <a:solidFill>
                  <a:srgbClr val="000000"/>
                </a:solidFill>
                <a:latin typeface="Arial" panose="020B0604020202020204" pitchFamily="34" charset="0"/>
                <a:cs typeface="Arial" panose="020B0604020202020204" pitchFamily="34" charset="0"/>
              </a:rPr>
              <a:t>the computer to choose the next set questions </a:t>
            </a:r>
            <a:r>
              <a:rPr lang="en-US" sz="2100" dirty="0" smtClean="0">
                <a:solidFill>
                  <a:srgbClr val="000000"/>
                </a:solidFill>
                <a:latin typeface="Arial" panose="020B0604020202020204" pitchFamily="34" charset="0"/>
                <a:cs typeface="Arial" panose="020B0604020202020204" pitchFamily="34" charset="0"/>
              </a:rPr>
              <a:t>based on </a:t>
            </a:r>
            <a:r>
              <a:rPr lang="en-US" sz="2100" dirty="0">
                <a:solidFill>
                  <a:srgbClr val="000000"/>
                </a:solidFill>
                <a:latin typeface="Arial" panose="020B0604020202020204" pitchFamily="34" charset="0"/>
                <a:cs typeface="Arial" panose="020B0604020202020204" pitchFamily="34" charset="0"/>
              </a:rPr>
              <a:t>the quiz taker’s score.</a:t>
            </a:r>
          </a:p>
          <a:p>
            <a:pPr marL="857250" indent="-857250">
              <a:buClr>
                <a:srgbClr val="C00000"/>
              </a:buClr>
              <a:tabLst>
                <a:tab pos="2420938" algn="l"/>
              </a:tabLst>
            </a:pPr>
            <a:r>
              <a:rPr lang="en-US" sz="2100" dirty="0" smtClean="0">
                <a:solidFill>
                  <a:srgbClr val="000000"/>
                </a:solidFill>
                <a:latin typeface="Arial" panose="020B0604020202020204" pitchFamily="34" charset="0"/>
                <a:cs typeface="Arial" panose="020B0604020202020204" pitchFamily="34" charset="0"/>
              </a:rPr>
              <a:t>	For </a:t>
            </a:r>
            <a:r>
              <a:rPr lang="en-US" sz="2100" dirty="0">
                <a:solidFill>
                  <a:srgbClr val="000000"/>
                </a:solidFill>
                <a:latin typeface="Arial" panose="020B0604020202020204" pitchFamily="34" charset="0"/>
                <a:cs typeface="Arial" panose="020B0604020202020204" pitchFamily="34" charset="0"/>
              </a:rPr>
              <a:t>the third method, for example, if the quiz taker scored more than eight for the addition questions then </a:t>
            </a:r>
            <a:r>
              <a:rPr lang="en-US" sz="2100" dirty="0" smtClean="0">
                <a:solidFill>
                  <a:srgbClr val="000000"/>
                </a:solidFill>
                <a:latin typeface="Arial" panose="020B0604020202020204" pitchFamily="34" charset="0"/>
                <a:cs typeface="Arial" panose="020B0604020202020204" pitchFamily="34" charset="0"/>
              </a:rPr>
              <a:t>they move </a:t>
            </a:r>
            <a:r>
              <a:rPr lang="en-US" sz="2100" dirty="0">
                <a:solidFill>
                  <a:srgbClr val="000000"/>
                </a:solidFill>
                <a:latin typeface="Arial" panose="020B0604020202020204" pitchFamily="34" charset="0"/>
                <a:cs typeface="Arial" panose="020B0604020202020204" pitchFamily="34" charset="0"/>
              </a:rPr>
              <a:t>to the multiplication questions. Otherwise (else) they move to the subtraction questions.</a:t>
            </a:r>
            <a:endParaRPr lang="en-GB" sz="210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497372">
            <a:off x="8609541" y="986587"/>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9398636"/>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13" name="Rectangle 12"/>
          <p:cNvSpPr/>
          <p:nvPr/>
        </p:nvSpPr>
        <p:spPr>
          <a:xfrm>
            <a:off x="179513" y="1124744"/>
            <a:ext cx="8712967" cy="461665"/>
          </a:xfrm>
          <a:prstGeom prst="rect">
            <a:avLst/>
          </a:prstGeom>
        </p:spPr>
        <p:txBody>
          <a:bodyPr wrap="square">
            <a:spAutoFit/>
          </a:bodyPr>
          <a:lstStyle/>
          <a:p>
            <a:pPr>
              <a:buClr>
                <a:srgbClr val="0070C0"/>
              </a:buClr>
            </a:pPr>
            <a:r>
              <a:rPr lang="en-US" sz="2400" b="1" dirty="0">
                <a:solidFill>
                  <a:srgbClr val="C00000"/>
                </a:solidFill>
              </a:rPr>
              <a:t>Targeting specific user </a:t>
            </a:r>
            <a:r>
              <a:rPr lang="en-US" sz="2400" b="1" dirty="0" smtClean="0">
                <a:solidFill>
                  <a:srgbClr val="C00000"/>
                </a:solidFill>
              </a:rPr>
              <a:t>groups</a:t>
            </a:r>
            <a:endParaRPr lang="en-US" sz="2400" b="1" dirty="0">
              <a:solidFill>
                <a:srgbClr val="C00000"/>
              </a:solidFill>
            </a:endParaRPr>
          </a:p>
        </p:txBody>
      </p:sp>
      <p:sp>
        <p:nvSpPr>
          <p:cNvPr id="14" name="Rectangle 11"/>
          <p:cNvSpPr/>
          <p:nvPr/>
        </p:nvSpPr>
        <p:spPr>
          <a:xfrm>
            <a:off x="179512" y="1556792"/>
            <a:ext cx="8743741" cy="518447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6508"/>
              <a:gd name="connsiteX1" fmla="*/ 8712968 w 8724691"/>
              <a:gd name="connsiteY1" fmla="*/ 0 h 836508"/>
              <a:gd name="connsiteX2" fmla="*/ 8724691 w 8724691"/>
              <a:gd name="connsiteY2" fmla="*/ 801670 h 836508"/>
              <a:gd name="connsiteX3" fmla="*/ 93785 w 8724691"/>
              <a:gd name="connsiteY3" fmla="*/ 798303 h 836508"/>
              <a:gd name="connsiteX4" fmla="*/ 0 w 8724691"/>
              <a:gd name="connsiteY4" fmla="*/ 0 h 836508"/>
              <a:gd name="connsiteX0" fmla="*/ 0 w 8724691"/>
              <a:gd name="connsiteY0" fmla="*/ 0 h 830813"/>
              <a:gd name="connsiteX1" fmla="*/ 8712968 w 8724691"/>
              <a:gd name="connsiteY1" fmla="*/ 0 h 830813"/>
              <a:gd name="connsiteX2" fmla="*/ 8724691 w 8724691"/>
              <a:gd name="connsiteY2" fmla="*/ 801670 h 830813"/>
              <a:gd name="connsiteX3" fmla="*/ 93785 w 8724691"/>
              <a:gd name="connsiteY3" fmla="*/ 798303 h 830813"/>
              <a:gd name="connsiteX4" fmla="*/ 0 w 8724691"/>
              <a:gd name="connsiteY4" fmla="*/ 0 h 830813"/>
              <a:gd name="connsiteX0" fmla="*/ 0 w 8743741"/>
              <a:gd name="connsiteY0" fmla="*/ 0 h 837629"/>
              <a:gd name="connsiteX1" fmla="*/ 8712968 w 8743741"/>
              <a:gd name="connsiteY1" fmla="*/ 0 h 837629"/>
              <a:gd name="connsiteX2" fmla="*/ 8743741 w 8743741"/>
              <a:gd name="connsiteY2" fmla="*/ 810844 h 837629"/>
              <a:gd name="connsiteX3" fmla="*/ 93785 w 8743741"/>
              <a:gd name="connsiteY3" fmla="*/ 798303 h 837629"/>
              <a:gd name="connsiteX4" fmla="*/ 0 w 8743741"/>
              <a:gd name="connsiteY4" fmla="*/ 0 h 837629"/>
              <a:gd name="connsiteX0" fmla="*/ 0 w 8743741"/>
              <a:gd name="connsiteY0" fmla="*/ 0 h 832206"/>
              <a:gd name="connsiteX1" fmla="*/ 8712968 w 8743741"/>
              <a:gd name="connsiteY1" fmla="*/ 0 h 832206"/>
              <a:gd name="connsiteX2" fmla="*/ 8743741 w 8743741"/>
              <a:gd name="connsiteY2" fmla="*/ 810844 h 832206"/>
              <a:gd name="connsiteX3" fmla="*/ 93785 w 8743741"/>
              <a:gd name="connsiteY3" fmla="*/ 798303 h 832206"/>
              <a:gd name="connsiteX4" fmla="*/ 0 w 8743741"/>
              <a:gd name="connsiteY4" fmla="*/ 0 h 832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3741" h="832206">
                <a:moveTo>
                  <a:pt x="0" y="0"/>
                </a:moveTo>
                <a:lnTo>
                  <a:pt x="8712968" y="0"/>
                </a:lnTo>
                <a:lnTo>
                  <a:pt x="8743741" y="810844"/>
                </a:lnTo>
                <a:cubicBezTo>
                  <a:pt x="5855538" y="861137"/>
                  <a:pt x="2974661" y="808159"/>
                  <a:pt x="93785" y="798303"/>
                </a:cubicBezTo>
                <a:cubicBezTo>
                  <a:pt x="-7816" y="609234"/>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085850" indent="-1085850">
              <a:buClr>
                <a:srgbClr val="C00000"/>
              </a:buClr>
              <a:tabLst>
                <a:tab pos="2070100" algn="l"/>
                <a:tab pos="3863975" algn="l"/>
              </a:tabLst>
            </a:pPr>
            <a:r>
              <a:rPr lang="en-US" sz="2150" b="1" dirty="0" smtClean="0">
                <a:solidFill>
                  <a:srgbClr val="002060"/>
                </a:solidFill>
                <a:latin typeface="Arial" panose="020B0604020202020204" pitchFamily="34" charset="0"/>
                <a:cs typeface="Arial" panose="020B0604020202020204" pitchFamily="34" charset="0"/>
              </a:rPr>
              <a:t>Think-IT</a:t>
            </a:r>
            <a:endParaRPr lang="en-US" sz="215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070100" algn="l"/>
                <a:tab pos="3863975" algn="l"/>
                <a:tab pos="5468938" algn="l"/>
                <a:tab pos="6815138" algn="l"/>
              </a:tabLst>
            </a:pPr>
            <a:r>
              <a:rPr lang="en-US" sz="2150" b="1" dirty="0" smtClean="0">
                <a:solidFill>
                  <a:srgbClr val="000000"/>
                </a:solidFill>
                <a:latin typeface="Arial" panose="020B0604020202020204" pitchFamily="34" charset="0"/>
                <a:cs typeface="Arial" panose="020B0604020202020204" pitchFamily="34" charset="0"/>
              </a:rPr>
              <a:t>12.2.8	</a:t>
            </a:r>
            <a:r>
              <a:rPr lang="en-US" sz="2150" dirty="0" smtClean="0">
                <a:solidFill>
                  <a:srgbClr val="000000"/>
                </a:solidFill>
                <a:latin typeface="Arial" panose="020B0604020202020204" pitchFamily="34" charset="0"/>
                <a:cs typeface="Arial" panose="020B0604020202020204" pitchFamily="34" charset="0"/>
              </a:rPr>
              <a:t>Units </a:t>
            </a:r>
            <a:r>
              <a:rPr lang="en-US" sz="2150" dirty="0">
                <a:solidFill>
                  <a:srgbClr val="000000"/>
                </a:solidFill>
                <a:latin typeface="Arial" panose="020B0604020202020204" pitchFamily="34" charset="0"/>
                <a:cs typeface="Arial" panose="020B0604020202020204" pitchFamily="34" charset="0"/>
                <a:hlinkClick r:id="rId3" action="ppaction://hlinkpres?slideindex=1&amp;slidetitle="/>
              </a:rPr>
              <a:t>8</a:t>
            </a:r>
            <a:r>
              <a:rPr lang="en-US" sz="2150" dirty="0">
                <a:solidFill>
                  <a:srgbClr val="000000"/>
                </a:solidFill>
                <a:latin typeface="Arial" panose="020B0604020202020204" pitchFamily="34" charset="0"/>
                <a:cs typeface="Arial" panose="020B0604020202020204" pitchFamily="34" charset="0"/>
              </a:rPr>
              <a:t> and </a:t>
            </a:r>
            <a:r>
              <a:rPr lang="en-US" sz="2150" dirty="0">
                <a:solidFill>
                  <a:srgbClr val="000000"/>
                </a:solidFill>
                <a:latin typeface="Arial" panose="020B0604020202020204" pitchFamily="34" charset="0"/>
                <a:cs typeface="Arial" panose="020B0604020202020204" pitchFamily="34" charset="0"/>
                <a:hlinkClick r:id="rId4" action="ppaction://hlinksldjump"/>
              </a:rPr>
              <a:t>9</a:t>
            </a:r>
            <a:r>
              <a:rPr lang="en-US" sz="2150" dirty="0">
                <a:solidFill>
                  <a:srgbClr val="000000"/>
                </a:solidFill>
                <a:latin typeface="Arial" panose="020B0604020202020204" pitchFamily="34" charset="0"/>
                <a:cs typeface="Arial" panose="020B0604020202020204" pitchFamily="34" charset="0"/>
              </a:rPr>
              <a:t> were all about Human–Computer Interaction and designing computer hardware and software for </a:t>
            </a:r>
            <a:r>
              <a:rPr lang="en-US" sz="2150" dirty="0" smtClean="0">
                <a:solidFill>
                  <a:srgbClr val="000000"/>
                </a:solidFill>
                <a:latin typeface="Arial" panose="020B0604020202020204" pitchFamily="34" charset="0"/>
                <a:cs typeface="Arial" panose="020B0604020202020204" pitchFamily="34" charset="0"/>
              </a:rPr>
              <a:t>a specific </a:t>
            </a:r>
            <a:r>
              <a:rPr lang="en-US" sz="2150" dirty="0">
                <a:solidFill>
                  <a:srgbClr val="000000"/>
                </a:solidFill>
                <a:latin typeface="Arial" panose="020B0604020202020204" pitchFamily="34" charset="0"/>
                <a:cs typeface="Arial" panose="020B0604020202020204" pitchFamily="34" charset="0"/>
              </a:rPr>
              <a:t>user group. </a:t>
            </a:r>
            <a:endParaRPr lang="en-US" sz="2150" dirty="0" smtClean="0">
              <a:solidFill>
                <a:srgbClr val="000000"/>
              </a:solidFill>
              <a:latin typeface="Arial" panose="020B0604020202020204" pitchFamily="34" charset="0"/>
              <a:cs typeface="Arial" panose="020B0604020202020204" pitchFamily="34" charset="0"/>
            </a:endParaRPr>
          </a:p>
          <a:p>
            <a:pPr marL="971550" indent="-971550">
              <a:buClr>
                <a:srgbClr val="C00000"/>
              </a:buClr>
              <a:tabLst>
                <a:tab pos="2070100" algn="l"/>
                <a:tab pos="3863975" algn="l"/>
                <a:tab pos="5468938" algn="l"/>
                <a:tab pos="6815138" algn="l"/>
              </a:tabLst>
            </a:pP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You </a:t>
            </a:r>
            <a:r>
              <a:rPr lang="en-US" sz="2150" dirty="0">
                <a:solidFill>
                  <a:srgbClr val="000000"/>
                </a:solidFill>
                <a:latin typeface="Arial" panose="020B0604020202020204" pitchFamily="34" charset="0"/>
                <a:cs typeface="Arial" panose="020B0604020202020204" pitchFamily="34" charset="0"/>
              </a:rPr>
              <a:t>learnt about creating personas, profiles of typical users which can be used throughout </a:t>
            </a:r>
            <a:r>
              <a:rPr lang="en-US" sz="2150" dirty="0" smtClean="0">
                <a:solidFill>
                  <a:srgbClr val="000000"/>
                </a:solidFill>
                <a:latin typeface="Arial" panose="020B0604020202020204" pitchFamily="34" charset="0"/>
                <a:cs typeface="Arial" panose="020B0604020202020204" pitchFamily="34" charset="0"/>
              </a:rPr>
              <a:t>the design </a:t>
            </a:r>
            <a:r>
              <a:rPr lang="en-US" sz="2150" dirty="0">
                <a:solidFill>
                  <a:srgbClr val="000000"/>
                </a:solidFill>
                <a:latin typeface="Arial" panose="020B0604020202020204" pitchFamily="34" charset="0"/>
                <a:cs typeface="Arial" panose="020B0604020202020204" pitchFamily="34" charset="0"/>
              </a:rPr>
              <a:t>process to ensure the user is kept in mind at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all times</a:t>
            </a:r>
            <a:r>
              <a:rPr lang="en-US" sz="2150" dirty="0">
                <a:solidFill>
                  <a:srgbClr val="000000"/>
                </a:solidFill>
                <a:latin typeface="Arial" panose="020B0604020202020204" pitchFamily="34" charset="0"/>
                <a:cs typeface="Arial" panose="020B0604020202020204" pitchFamily="34" charset="0"/>
              </a:rPr>
              <a:t>. The challenge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for this </a:t>
            </a:r>
            <a:r>
              <a:rPr lang="en-US" sz="2150" dirty="0">
                <a:solidFill>
                  <a:srgbClr val="000000"/>
                </a:solidFill>
                <a:latin typeface="Arial" panose="020B0604020202020204" pitchFamily="34" charset="0"/>
                <a:cs typeface="Arial" panose="020B0604020202020204" pitchFamily="34" charset="0"/>
              </a:rPr>
              <a:t>unit is to create a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err="1" smtClean="0">
                <a:solidFill>
                  <a:srgbClr val="000000"/>
                </a:solidFill>
                <a:latin typeface="Arial" panose="020B0604020202020204" pitchFamily="34" charset="0"/>
                <a:cs typeface="Arial" panose="020B0604020202020204" pitchFamily="34" charset="0"/>
              </a:rPr>
              <a:t>maths</a:t>
            </a:r>
            <a:r>
              <a:rPr lang="en-US" sz="2150" dirty="0" smtClean="0">
                <a:solidFill>
                  <a:srgbClr val="000000"/>
                </a:solidFill>
                <a:latin typeface="Arial" panose="020B0604020202020204" pitchFamily="34" charset="0"/>
                <a:cs typeface="Arial" panose="020B0604020202020204" pitchFamily="34" charset="0"/>
              </a:rPr>
              <a:t> quiz for </a:t>
            </a:r>
            <a:r>
              <a:rPr lang="en-US" sz="2150" dirty="0">
                <a:solidFill>
                  <a:srgbClr val="000000"/>
                </a:solidFill>
                <a:latin typeface="Arial" panose="020B0604020202020204" pitchFamily="34" charset="0"/>
                <a:cs typeface="Arial" panose="020B0604020202020204" pitchFamily="34" charset="0"/>
              </a:rPr>
              <a:t>primary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school </a:t>
            </a:r>
            <a:r>
              <a:rPr lang="en-US" sz="2150" dirty="0">
                <a:solidFill>
                  <a:srgbClr val="000000"/>
                </a:solidFill>
                <a:latin typeface="Arial" panose="020B0604020202020204" pitchFamily="34" charset="0"/>
                <a:cs typeface="Arial" panose="020B0604020202020204" pitchFamily="34" charset="0"/>
              </a:rPr>
              <a:t>pupils. How would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you </a:t>
            </a:r>
            <a:r>
              <a:rPr lang="en-US" sz="2150" dirty="0">
                <a:solidFill>
                  <a:srgbClr val="000000"/>
                </a:solidFill>
                <a:latin typeface="Arial" panose="020B0604020202020204" pitchFamily="34" charset="0"/>
                <a:cs typeface="Arial" panose="020B0604020202020204" pitchFamily="34" charset="0"/>
              </a:rPr>
              <a:t>amend the quiz you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have </a:t>
            </a:r>
            <a:r>
              <a:rPr lang="en-US" sz="2150" dirty="0">
                <a:solidFill>
                  <a:srgbClr val="000000"/>
                </a:solidFill>
                <a:latin typeface="Arial" panose="020B0604020202020204" pitchFamily="34" charset="0"/>
                <a:cs typeface="Arial" panose="020B0604020202020204" pitchFamily="34" charset="0"/>
              </a:rPr>
              <a:t>programmed to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appeal </a:t>
            </a:r>
            <a:r>
              <a:rPr lang="en-US" sz="2150" dirty="0">
                <a:solidFill>
                  <a:srgbClr val="000000"/>
                </a:solidFill>
                <a:latin typeface="Arial" panose="020B0604020202020204" pitchFamily="34" charset="0"/>
                <a:cs typeface="Arial" panose="020B0604020202020204" pitchFamily="34" charset="0"/>
              </a:rPr>
              <a:t>to your specified </a:t>
            </a:r>
            <a:r>
              <a:rPr lang="en-US" sz="2150" dirty="0" smtClean="0">
                <a:solidFill>
                  <a:srgbClr val="000000"/>
                </a:solidFill>
                <a:latin typeface="Arial" panose="020B0604020202020204" pitchFamily="34" charset="0"/>
                <a:cs typeface="Arial" panose="020B0604020202020204" pitchFamily="34" charset="0"/>
              </a:rPr>
              <a:t/>
            </a:r>
            <a:br>
              <a:rPr lang="en-US" sz="2150" dirty="0" smtClean="0">
                <a:solidFill>
                  <a:srgbClr val="000000"/>
                </a:solidFill>
                <a:latin typeface="Arial" panose="020B0604020202020204" pitchFamily="34" charset="0"/>
                <a:cs typeface="Arial" panose="020B0604020202020204" pitchFamily="34" charset="0"/>
              </a:rPr>
            </a:br>
            <a:r>
              <a:rPr lang="en-US" sz="2150" dirty="0" smtClean="0">
                <a:solidFill>
                  <a:srgbClr val="000000"/>
                </a:solidFill>
                <a:latin typeface="Arial" panose="020B0604020202020204" pitchFamily="34" charset="0"/>
                <a:cs typeface="Arial" panose="020B0604020202020204" pitchFamily="34" charset="0"/>
              </a:rPr>
              <a:t>user group</a:t>
            </a:r>
            <a:r>
              <a:rPr lang="en-US" sz="2150" dirty="0">
                <a:solidFill>
                  <a:srgbClr val="000000"/>
                </a:solidFill>
                <a:latin typeface="Arial" panose="020B0604020202020204" pitchFamily="34" charset="0"/>
                <a:cs typeface="Arial" panose="020B0604020202020204" pitchFamily="34" charset="0"/>
              </a:rPr>
              <a:t>?</a:t>
            </a:r>
            <a:endParaRPr lang="en-US" sz="2150" dirty="0" smtClean="0">
              <a:solidFill>
                <a:srgbClr val="000000"/>
              </a:solidFill>
              <a:latin typeface="Arial" panose="020B0604020202020204" pitchFamily="34" charset="0"/>
              <a:cs typeface="Arial" panose="020B0604020202020204" pitchFamily="34" charset="0"/>
            </a:endParaRPr>
          </a:p>
        </p:txBody>
      </p:sp>
      <p:sp>
        <p:nvSpPr>
          <p:cNvPr id="15" name="Oval 14"/>
          <p:cNvSpPr/>
          <p:nvPr/>
        </p:nvSpPr>
        <p:spPr>
          <a:xfrm rot="1949270">
            <a:off x="8574342" y="150305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5"/>
          <a:srcRect l="8263" t="19812" r="9050" b="6688"/>
          <a:stretch/>
        </p:blipFill>
        <p:spPr>
          <a:xfrm>
            <a:off x="4637524" y="3637440"/>
            <a:ext cx="4173390" cy="2225808"/>
          </a:xfrm>
          <a:prstGeom prst="rect">
            <a:avLst/>
          </a:prstGeom>
        </p:spPr>
      </p:pic>
      <p:sp>
        <p:nvSpPr>
          <p:cNvPr id="16" name="TextBox 15"/>
          <p:cNvSpPr txBox="1"/>
          <p:nvPr/>
        </p:nvSpPr>
        <p:spPr>
          <a:xfrm>
            <a:off x="4637523" y="5889466"/>
            <a:ext cx="4491199" cy="738664"/>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100" dirty="0" smtClean="0"/>
              <a:t>Will a brightly coloured, funny quiz appeal to your user group?</a:t>
            </a:r>
            <a:endParaRPr lang="en-GB" sz="2100" dirty="0"/>
          </a:p>
        </p:txBody>
      </p:sp>
    </p:spTree>
    <p:extLst>
      <p:ext uri="{BB962C8B-B14F-4D97-AF65-F5344CB8AC3E}">
        <p14:creationId xmlns:p14="http://schemas.microsoft.com/office/powerpoint/2010/main" val="3289615728"/>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13" name="Rectangle 12"/>
          <p:cNvSpPr/>
          <p:nvPr/>
        </p:nvSpPr>
        <p:spPr>
          <a:xfrm>
            <a:off x="179513" y="1124744"/>
            <a:ext cx="8712967" cy="461665"/>
          </a:xfrm>
          <a:prstGeom prst="rect">
            <a:avLst/>
          </a:prstGeom>
        </p:spPr>
        <p:txBody>
          <a:bodyPr wrap="square">
            <a:spAutoFit/>
          </a:bodyPr>
          <a:lstStyle/>
          <a:p>
            <a:pPr>
              <a:buClr>
                <a:srgbClr val="0070C0"/>
              </a:buClr>
            </a:pPr>
            <a:r>
              <a:rPr lang="en-US" sz="2400" b="1" dirty="0">
                <a:solidFill>
                  <a:srgbClr val="C00000"/>
                </a:solidFill>
              </a:rPr>
              <a:t>Targeting specific user </a:t>
            </a:r>
            <a:r>
              <a:rPr lang="en-US" sz="2400" b="1" dirty="0" smtClean="0">
                <a:solidFill>
                  <a:srgbClr val="C00000"/>
                </a:solidFill>
              </a:rPr>
              <a:t>groups</a:t>
            </a:r>
            <a:endParaRPr lang="en-US" sz="2400" b="1" dirty="0">
              <a:solidFill>
                <a:srgbClr val="C00000"/>
              </a:solidFill>
            </a:endParaRPr>
          </a:p>
        </p:txBody>
      </p:sp>
      <p:sp>
        <p:nvSpPr>
          <p:cNvPr id="8" name="Rectangle 14"/>
          <p:cNvSpPr/>
          <p:nvPr/>
        </p:nvSpPr>
        <p:spPr>
          <a:xfrm>
            <a:off x="212998" y="1631206"/>
            <a:ext cx="8708512" cy="504849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49358"/>
              <a:gd name="connsiteX1" fmla="*/ 8708512 w 8708512"/>
              <a:gd name="connsiteY1" fmla="*/ 0 h 849358"/>
              <a:gd name="connsiteX2" fmla="*/ 8708512 w 8708512"/>
              <a:gd name="connsiteY2" fmla="*/ 801671 h 849358"/>
              <a:gd name="connsiteX3" fmla="*/ 63012 w 8708512"/>
              <a:gd name="connsiteY3" fmla="*/ 805973 h 849358"/>
              <a:gd name="connsiteX4" fmla="*/ 0 w 8708512"/>
              <a:gd name="connsiteY4" fmla="*/ 0 h 849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9358">
                <a:moveTo>
                  <a:pt x="0" y="0"/>
                </a:moveTo>
                <a:lnTo>
                  <a:pt x="8708512" y="0"/>
                </a:lnTo>
                <a:lnTo>
                  <a:pt x="8708512" y="801671"/>
                </a:lnTo>
                <a:cubicBezTo>
                  <a:pt x="5809583" y="887640"/>
                  <a:pt x="2938495" y="837235"/>
                  <a:pt x="63012" y="805973"/>
                </a:cubicBezTo>
                <a:cubicBezTo>
                  <a:pt x="-22957" y="593457"/>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3200" b="1" dirty="0" smtClean="0">
                <a:solidFill>
                  <a:srgbClr val="002060"/>
                </a:solidFill>
                <a:latin typeface="Arial" panose="020B0604020202020204" pitchFamily="34" charset="0"/>
                <a:cs typeface="Arial" panose="020B0604020202020204" pitchFamily="34" charset="0"/>
              </a:rPr>
              <a:t>Compute-IT</a:t>
            </a:r>
            <a:endParaRPr lang="en-US" sz="3200" b="1" dirty="0">
              <a:solidFill>
                <a:srgbClr val="002060"/>
              </a:solidFill>
              <a:latin typeface="Arial" panose="020B0604020202020204" pitchFamily="34" charset="0"/>
              <a:cs typeface="Arial" panose="020B0604020202020204" pitchFamily="34" charset="0"/>
            </a:endParaRPr>
          </a:p>
          <a:p>
            <a:pPr marL="1485900" indent="-1485900">
              <a:buClr>
                <a:srgbClr val="C00000"/>
              </a:buClr>
              <a:tabLst>
                <a:tab pos="2420938" algn="l"/>
              </a:tabLst>
            </a:pPr>
            <a:r>
              <a:rPr lang="en-US" sz="3200" b="1" dirty="0">
                <a:solidFill>
                  <a:srgbClr val="000000"/>
                </a:solidFill>
                <a:latin typeface="Arial" panose="020B0604020202020204" pitchFamily="34" charset="0"/>
                <a:cs typeface="Arial" panose="020B0604020202020204" pitchFamily="34" charset="0"/>
              </a:rPr>
              <a:t>12.2.9</a:t>
            </a:r>
            <a:r>
              <a:rPr lang="en-US" sz="3200" dirty="0">
                <a:solidFill>
                  <a:srgbClr val="000000"/>
                </a:solidFill>
                <a:latin typeface="Arial" panose="020B0604020202020204" pitchFamily="34" charset="0"/>
                <a:cs typeface="Arial" panose="020B0604020202020204" pitchFamily="34" charset="0"/>
              </a:rPr>
              <a:t> </a:t>
            </a:r>
            <a:r>
              <a:rPr lang="en-US" sz="3200" dirty="0" smtClean="0">
                <a:solidFill>
                  <a:srgbClr val="000000"/>
                </a:solidFill>
                <a:latin typeface="Arial" panose="020B0604020202020204" pitchFamily="34" charset="0"/>
                <a:cs typeface="Arial" panose="020B0604020202020204" pitchFamily="34" charset="0"/>
              </a:rPr>
              <a:t>	Amend </a:t>
            </a:r>
            <a:r>
              <a:rPr lang="en-US" sz="3200" dirty="0">
                <a:solidFill>
                  <a:srgbClr val="000000"/>
                </a:solidFill>
                <a:latin typeface="Arial" panose="020B0604020202020204" pitchFamily="34" charset="0"/>
                <a:cs typeface="Arial" panose="020B0604020202020204" pitchFamily="34" charset="0"/>
              </a:rPr>
              <a:t>the program you have created to ensure it appeals to your specified user group.</a:t>
            </a:r>
          </a:p>
          <a:p>
            <a:pPr marL="1485900" indent="-1485900">
              <a:buClr>
                <a:srgbClr val="C00000"/>
              </a:buClr>
              <a:tabLst>
                <a:tab pos="2420938" algn="l"/>
              </a:tabLst>
            </a:pPr>
            <a:r>
              <a:rPr lang="en-US" sz="3200" dirty="0" smtClean="0">
                <a:solidFill>
                  <a:srgbClr val="000000"/>
                </a:solidFill>
                <a:latin typeface="Arial" panose="020B0604020202020204" pitchFamily="34" charset="0"/>
                <a:cs typeface="Arial" panose="020B0604020202020204" pitchFamily="34" charset="0"/>
              </a:rPr>
              <a:t>	Don’t </a:t>
            </a:r>
            <a:r>
              <a:rPr lang="en-US" sz="3200" dirty="0">
                <a:solidFill>
                  <a:srgbClr val="000000"/>
                </a:solidFill>
                <a:latin typeface="Arial" panose="020B0604020202020204" pitchFamily="34" charset="0"/>
                <a:cs typeface="Arial" panose="020B0604020202020204" pitchFamily="34" charset="0"/>
              </a:rPr>
              <a:t>despair if you are struggling. Incomplete attempts to complete a task are still very valuable. If you </a:t>
            </a:r>
            <a:r>
              <a:rPr lang="en-US" sz="3200" dirty="0" smtClean="0">
                <a:solidFill>
                  <a:srgbClr val="000000"/>
                </a:solidFill>
                <a:latin typeface="Arial" panose="020B0604020202020204" pitchFamily="34" charset="0"/>
                <a:cs typeface="Arial" panose="020B0604020202020204" pitchFamily="34" charset="0"/>
              </a:rPr>
              <a:t>are unable </a:t>
            </a:r>
            <a:r>
              <a:rPr lang="en-US" sz="3200" dirty="0">
                <a:solidFill>
                  <a:srgbClr val="000000"/>
                </a:solidFill>
                <a:latin typeface="Arial" panose="020B0604020202020204" pitchFamily="34" charset="0"/>
                <a:cs typeface="Arial" panose="020B0604020202020204" pitchFamily="34" charset="0"/>
              </a:rPr>
              <a:t>to complete this activity, document your efforts using comments.</a:t>
            </a:r>
            <a:endParaRPr lang="en-GB" sz="32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1503055"/>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869963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55575" y="1103833"/>
            <a:ext cx="5075255" cy="5687711"/>
          </a:xfrm>
          <a:prstGeom prst="rect">
            <a:avLst/>
          </a:prstGeom>
        </p:spPr>
        <p:txBody>
          <a:bodyPr wrap="square">
            <a:spAutoFit/>
          </a:bodyPr>
          <a:lstStyle/>
          <a:p>
            <a:pPr>
              <a:buClr>
                <a:srgbClr val="0070C0"/>
              </a:buClr>
            </a:pPr>
            <a:r>
              <a:rPr lang="en-US" sz="2020" b="1" dirty="0" smtClean="0">
                <a:solidFill>
                  <a:srgbClr val="C00000"/>
                </a:solidFill>
              </a:rPr>
              <a:t>Speech-recognition </a:t>
            </a:r>
            <a:r>
              <a:rPr lang="en-US" sz="2020" b="1" dirty="0">
                <a:solidFill>
                  <a:srgbClr val="C00000"/>
                </a:solidFill>
              </a:rPr>
              <a:t>interfaces</a:t>
            </a:r>
          </a:p>
          <a:p>
            <a:pPr marL="347663" indent="-347663">
              <a:buClr>
                <a:srgbClr val="0070C0"/>
              </a:buClr>
              <a:buFont typeface="Wingdings 3" panose="05040102010807070707" pitchFamily="18" charset="2"/>
              <a:buChar char=""/>
            </a:pPr>
            <a:r>
              <a:rPr lang="en-US" sz="2020" dirty="0"/>
              <a:t>Speech-recognition interfaces, which are also known as voice-recognition interfaces, allow people to issue commands </a:t>
            </a:r>
            <a:r>
              <a:rPr lang="en-US" sz="2020" dirty="0" smtClean="0"/>
              <a:t>and dictate </a:t>
            </a:r>
            <a:r>
              <a:rPr lang="en-US" sz="2020" dirty="0"/>
              <a:t>tasks using their voice. </a:t>
            </a:r>
            <a:endParaRPr lang="en-US" sz="2020" dirty="0" smtClean="0"/>
          </a:p>
          <a:p>
            <a:pPr marL="347663" indent="-347663">
              <a:buClr>
                <a:srgbClr val="0070C0"/>
              </a:buClr>
              <a:buFont typeface="Wingdings 3" panose="05040102010807070707" pitchFamily="18" charset="2"/>
              <a:buChar char=""/>
            </a:pPr>
            <a:r>
              <a:rPr lang="en-US" sz="2020" dirty="0" smtClean="0"/>
              <a:t>Speech-recognition </a:t>
            </a:r>
            <a:r>
              <a:rPr lang="en-US" sz="2020" dirty="0"/>
              <a:t>interfaces have existed for a while but many operating systems </a:t>
            </a:r>
            <a:r>
              <a:rPr lang="en-US" sz="2020" dirty="0" smtClean="0"/>
              <a:t>haven't taken </a:t>
            </a:r>
            <a:r>
              <a:rPr lang="en-US" sz="2020" dirty="0"/>
              <a:t>advantage of the technology. Examples of voice recognition systems include Siri for the iPhone and </a:t>
            </a:r>
            <a:r>
              <a:rPr lang="en-US" sz="2020" dirty="0" err="1"/>
              <a:t>vlingo</a:t>
            </a:r>
            <a:r>
              <a:rPr lang="en-US" sz="2020" dirty="0"/>
              <a:t> for Xbox.</a:t>
            </a:r>
          </a:p>
          <a:p>
            <a:pPr marL="347663" indent="-347663">
              <a:buClr>
                <a:srgbClr val="0070C0"/>
              </a:buClr>
              <a:buFont typeface="Wingdings 3" panose="05040102010807070707" pitchFamily="18" charset="2"/>
              <a:buChar char=""/>
            </a:pPr>
            <a:r>
              <a:rPr lang="en-US" sz="2020" dirty="0"/>
              <a:t>One of the difficulties with speech-recognition interfaces is that natural language is very difficult for computers </a:t>
            </a:r>
            <a:r>
              <a:rPr lang="en-US" sz="2020" dirty="0" smtClean="0"/>
              <a:t>to understand</a:t>
            </a:r>
            <a:r>
              <a:rPr lang="en-US" sz="2020" dirty="0"/>
              <a:t>. It would be good to be able to communicate with a computer in natural language. </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5" name="Picture 4"/>
          <p:cNvPicPr>
            <a:picLocks noChangeAspect="1"/>
          </p:cNvPicPr>
          <p:nvPr/>
        </p:nvPicPr>
        <p:blipFill rotWithShape="1">
          <a:blip r:embed="rId3"/>
          <a:srcRect l="33463" t="18500" r="35038" b="11938"/>
          <a:stretch/>
        </p:blipFill>
        <p:spPr>
          <a:xfrm>
            <a:off x="5830831" y="1126849"/>
            <a:ext cx="3168353" cy="4198068"/>
          </a:xfrm>
          <a:prstGeom prst="rect">
            <a:avLst/>
          </a:prstGeom>
        </p:spPr>
      </p:pic>
      <p:sp>
        <p:nvSpPr>
          <p:cNvPr id="6" name="TextBox 5">
            <a:hlinkClick r:id="rId4" action="ppaction://hlinkfile"/>
          </p:cNvPr>
          <p:cNvSpPr txBox="1"/>
          <p:nvPr/>
        </p:nvSpPr>
        <p:spPr>
          <a:xfrm>
            <a:off x="6012160" y="5733256"/>
            <a:ext cx="2583145"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45720" rIns="45720" rtlCol="0">
            <a:spAutoFit/>
          </a:bodyPr>
          <a:lstStyle/>
          <a:p>
            <a:pPr algn="ctr">
              <a:buClr>
                <a:srgbClr val="C00000"/>
              </a:buClr>
              <a:buSzPct val="80000"/>
            </a:pPr>
            <a:r>
              <a:rPr lang="en-US" sz="2400" b="1" dirty="0" smtClean="0"/>
              <a:t>Speech Recognition</a:t>
            </a:r>
          </a:p>
        </p:txBody>
      </p:sp>
    </p:spTree>
    <p:extLst>
      <p:ext uri="{BB962C8B-B14F-4D97-AF65-F5344CB8AC3E}">
        <p14:creationId xmlns:p14="http://schemas.microsoft.com/office/powerpoint/2010/main" val="934288942"/>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5400599" cy="5478423"/>
          </a:xfrm>
          <a:prstGeom prst="rect">
            <a:avLst/>
          </a:prstGeom>
        </p:spPr>
        <p:txBody>
          <a:bodyPr wrap="square">
            <a:spAutoFit/>
          </a:bodyPr>
          <a:lstStyle/>
          <a:p>
            <a:pPr>
              <a:buClr>
                <a:srgbClr val="0070C0"/>
              </a:buClr>
            </a:pPr>
            <a:r>
              <a:rPr lang="en-US" sz="2500" b="1" dirty="0" smtClean="0">
                <a:solidFill>
                  <a:srgbClr val="C00000"/>
                </a:solidFill>
              </a:rPr>
              <a:t>Adding a Timer</a:t>
            </a:r>
            <a:endParaRPr lang="en-US" sz="2500" b="1" dirty="0">
              <a:solidFill>
                <a:srgbClr val="C00000"/>
              </a:solidFill>
            </a:endParaRPr>
          </a:p>
          <a:p>
            <a:pPr marL="400050" indent="-400050">
              <a:buClr>
                <a:srgbClr val="0070C0"/>
              </a:buClr>
              <a:buFont typeface="Wingdings 3" panose="05040102010807070707" pitchFamily="18" charset="2"/>
              <a:buChar char=""/>
            </a:pPr>
            <a:r>
              <a:rPr lang="en-US" sz="2500" dirty="0"/>
              <a:t>Adding a timer to a quiz can provide an extra sense of excitement and challenge or it can distract the quiz taker </a:t>
            </a:r>
            <a:r>
              <a:rPr lang="en-US" sz="2500" dirty="0" smtClean="0"/>
              <a:t>or undermine </a:t>
            </a:r>
            <a:r>
              <a:rPr lang="en-US" sz="2500" dirty="0"/>
              <a:t>their confidence. </a:t>
            </a:r>
            <a:endParaRPr lang="en-US" sz="2500" dirty="0" smtClean="0"/>
          </a:p>
          <a:p>
            <a:pPr marL="400050" indent="-400050">
              <a:buClr>
                <a:srgbClr val="0070C0"/>
              </a:buClr>
              <a:buFont typeface="Wingdings 3" panose="05040102010807070707" pitchFamily="18" charset="2"/>
              <a:buChar char=""/>
            </a:pPr>
            <a:r>
              <a:rPr lang="en-US" sz="2500" dirty="0" smtClean="0"/>
              <a:t>The </a:t>
            </a:r>
            <a:r>
              <a:rPr lang="en-US" sz="2500" dirty="0"/>
              <a:t>effect of a timer depends on how it has been designed and the user group that will </a:t>
            </a:r>
            <a:r>
              <a:rPr lang="en-US" sz="2500" dirty="0" smtClean="0"/>
              <a:t>be playing </a:t>
            </a:r>
            <a:r>
              <a:rPr lang="en-US" sz="2500" dirty="0"/>
              <a:t>the quiz.</a:t>
            </a:r>
          </a:p>
          <a:p>
            <a:pPr marL="400050" indent="-400050">
              <a:buClr>
                <a:srgbClr val="0070C0"/>
              </a:buClr>
              <a:buFont typeface="Wingdings 3" panose="05040102010807070707" pitchFamily="18" charset="2"/>
              <a:buChar char=""/>
            </a:pPr>
            <a:r>
              <a:rPr lang="en-US" sz="2500" dirty="0"/>
              <a:t>Countdown timers can be used to fix the time available to answer one question or to complete a whole quiz. </a:t>
            </a:r>
            <a:endParaRPr lang="en-US" sz="2500" dirty="0" smtClean="0"/>
          </a:p>
        </p:txBody>
      </p:sp>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pic>
        <p:nvPicPr>
          <p:cNvPr id="2" name="Picture 1"/>
          <p:cNvPicPr>
            <a:picLocks noChangeAspect="1"/>
          </p:cNvPicPr>
          <p:nvPr/>
        </p:nvPicPr>
        <p:blipFill rotWithShape="1">
          <a:blip r:embed="rId3"/>
          <a:srcRect l="31100" t="18500" r="34250" b="10625"/>
          <a:stretch/>
        </p:blipFill>
        <p:spPr>
          <a:xfrm>
            <a:off x="5580112" y="1124744"/>
            <a:ext cx="3384376" cy="3749640"/>
          </a:xfrm>
          <a:prstGeom prst="rect">
            <a:avLst/>
          </a:prstGeom>
        </p:spPr>
      </p:pic>
      <p:sp>
        <p:nvSpPr>
          <p:cNvPr id="10" name="TextBox 9"/>
          <p:cNvSpPr txBox="1"/>
          <p:nvPr/>
        </p:nvSpPr>
        <p:spPr>
          <a:xfrm>
            <a:off x="5553844" y="4874384"/>
            <a:ext cx="3410644" cy="1938992"/>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000" dirty="0" smtClean="0"/>
              <a:t>A countdown clock counts backwards to indicate the time remaining before an event, such as the end of the quiz, is scheduled to occur</a:t>
            </a:r>
            <a:endParaRPr lang="en-GB" sz="2000" dirty="0"/>
          </a:p>
        </p:txBody>
      </p:sp>
    </p:spTree>
    <p:extLst>
      <p:ext uri="{BB962C8B-B14F-4D97-AF65-F5344CB8AC3E}">
        <p14:creationId xmlns:p14="http://schemas.microsoft.com/office/powerpoint/2010/main" val="792714788"/>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4950989" cy="5262979"/>
          </a:xfrm>
          <a:prstGeom prst="rect">
            <a:avLst/>
          </a:prstGeom>
        </p:spPr>
        <p:txBody>
          <a:bodyPr wrap="square">
            <a:spAutoFit/>
          </a:bodyPr>
          <a:lstStyle/>
          <a:p>
            <a:pPr>
              <a:buClr>
                <a:srgbClr val="0070C0"/>
              </a:buClr>
            </a:pPr>
            <a:r>
              <a:rPr lang="en-US" sz="2400" b="1" dirty="0" smtClean="0">
                <a:solidFill>
                  <a:srgbClr val="C00000"/>
                </a:solidFill>
              </a:rPr>
              <a:t>Adding a Timer</a:t>
            </a:r>
            <a:endParaRPr lang="en-US" sz="2400" b="1" dirty="0">
              <a:solidFill>
                <a:srgbClr val="C00000"/>
              </a:solidFill>
            </a:endParaRPr>
          </a:p>
          <a:p>
            <a:pPr marL="400050" indent="-400050">
              <a:buClr>
                <a:srgbClr val="0070C0"/>
              </a:buClr>
              <a:buFont typeface="Wingdings 3" panose="05040102010807070707" pitchFamily="18" charset="2"/>
              <a:buChar char=""/>
            </a:pPr>
            <a:r>
              <a:rPr lang="en-US" sz="2400" dirty="0"/>
              <a:t>The computer knows how long a second is because it uses a built-in clock to manage the CPU, which was discussed in Unit 1.</a:t>
            </a:r>
          </a:p>
          <a:p>
            <a:pPr marL="400050" indent="-400050">
              <a:buClr>
                <a:srgbClr val="0070C0"/>
              </a:buClr>
              <a:buFont typeface="Wingdings 3" panose="05040102010807070707" pitchFamily="18" charset="2"/>
              <a:buChar char=""/>
            </a:pPr>
            <a:r>
              <a:rPr lang="en-US" sz="2400" dirty="0" err="1" smtClean="0"/>
              <a:t>Countup</a:t>
            </a:r>
            <a:r>
              <a:rPr lang="en-US" sz="2400" dirty="0" smtClean="0"/>
              <a:t> </a:t>
            </a:r>
            <a:r>
              <a:rPr lang="en-US" sz="2400" dirty="0"/>
              <a:t>timers can be used to tell the quiz taker how long it took them to answer each question or to complete the </a:t>
            </a:r>
            <a:r>
              <a:rPr lang="en-US" sz="2400" dirty="0" smtClean="0"/>
              <a:t>whole quiz</a:t>
            </a:r>
            <a:r>
              <a:rPr lang="en-US" sz="2400" dirty="0"/>
              <a:t>. </a:t>
            </a:r>
            <a:endParaRPr lang="en-US" sz="2400" dirty="0" smtClean="0"/>
          </a:p>
          <a:p>
            <a:pPr marL="400050" indent="-400050">
              <a:buClr>
                <a:srgbClr val="0070C0"/>
              </a:buClr>
              <a:buFont typeface="Wingdings 3" panose="05040102010807070707" pitchFamily="18" charset="2"/>
              <a:buChar char=""/>
            </a:pPr>
            <a:r>
              <a:rPr lang="en-US" sz="2400" dirty="0" smtClean="0"/>
              <a:t>The </a:t>
            </a:r>
            <a:r>
              <a:rPr lang="en-US" sz="2400" dirty="0"/>
              <a:t>time taken can then be subtracted from the quiz taker’s score.</a:t>
            </a:r>
          </a:p>
        </p:txBody>
      </p:sp>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pic>
        <p:nvPicPr>
          <p:cNvPr id="3" name="Picture 2"/>
          <p:cNvPicPr>
            <a:picLocks noChangeAspect="1"/>
          </p:cNvPicPr>
          <p:nvPr/>
        </p:nvPicPr>
        <p:blipFill rotWithShape="1">
          <a:blip r:embed="rId3"/>
          <a:srcRect l="30221" t="31472" r="28830" b="14716"/>
          <a:stretch/>
        </p:blipFill>
        <p:spPr>
          <a:xfrm>
            <a:off x="5220072" y="1196752"/>
            <a:ext cx="3744416" cy="2952328"/>
          </a:xfrm>
          <a:prstGeom prst="rect">
            <a:avLst/>
          </a:prstGeom>
        </p:spPr>
      </p:pic>
      <p:sp>
        <p:nvSpPr>
          <p:cNvPr id="6" name="TextBox 5"/>
          <p:cNvSpPr txBox="1"/>
          <p:nvPr/>
        </p:nvSpPr>
        <p:spPr>
          <a:xfrm>
            <a:off x="5220072" y="4149080"/>
            <a:ext cx="3744416" cy="1200329"/>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A countup timer counts forwards to indicate how long something takes.</a:t>
            </a:r>
            <a:endParaRPr lang="en-GB" sz="2400" dirty="0"/>
          </a:p>
        </p:txBody>
      </p:sp>
    </p:spTree>
    <p:extLst>
      <p:ext uri="{BB962C8B-B14F-4D97-AF65-F5344CB8AC3E}">
        <p14:creationId xmlns:p14="http://schemas.microsoft.com/office/powerpoint/2010/main" val="874649486"/>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sp>
        <p:nvSpPr>
          <p:cNvPr id="10" name="Rectangle 24"/>
          <p:cNvSpPr/>
          <p:nvPr/>
        </p:nvSpPr>
        <p:spPr>
          <a:xfrm>
            <a:off x="179512" y="3659540"/>
            <a:ext cx="8708512" cy="1569660"/>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956">
                <a:moveTo>
                  <a:pt x="0" y="0"/>
                </a:moveTo>
                <a:lnTo>
                  <a:pt x="8708512" y="0"/>
                </a:lnTo>
                <a:lnTo>
                  <a:pt x="8708512" y="901336"/>
                </a:lnTo>
                <a:cubicBezTo>
                  <a:pt x="5368012" y="999027"/>
                  <a:pt x="2965361" y="885705"/>
                  <a:pt x="93785" y="842720"/>
                </a:cubicBezTo>
                <a:cubicBezTo>
                  <a:pt x="-31262" y="714213"/>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marL="1600200" indent="-1600200">
              <a:buClr>
                <a:srgbClr val="C00000"/>
              </a:buClr>
              <a:tabLst>
                <a:tab pos="2420938" algn="l"/>
              </a:tabLst>
            </a:pPr>
            <a:r>
              <a:rPr lang="en-US" sz="3200" b="1" dirty="0" smtClean="0">
                <a:solidFill>
                  <a:srgbClr val="C00000"/>
                </a:solidFill>
                <a:latin typeface="Arial" panose="020B0604020202020204" pitchFamily="34" charset="0"/>
                <a:cs typeface="Arial" panose="020B0604020202020204" pitchFamily="34" charset="0"/>
              </a:rPr>
              <a:t>Plan-IT</a:t>
            </a:r>
            <a:endParaRPr lang="en-US" sz="3200" b="1" dirty="0">
              <a:solidFill>
                <a:srgbClr val="C00000"/>
              </a:solidFill>
              <a:latin typeface="Arial" panose="020B0604020202020204" pitchFamily="34" charset="0"/>
              <a:cs typeface="Arial" panose="020B0604020202020204" pitchFamily="34" charset="0"/>
            </a:endParaRPr>
          </a:p>
          <a:p>
            <a:pPr marL="1314450" indent="-1314450">
              <a:buClr>
                <a:srgbClr val="C00000"/>
              </a:buClr>
              <a:tabLst>
                <a:tab pos="2420938" algn="l"/>
              </a:tabLst>
            </a:pPr>
            <a:r>
              <a:rPr lang="en-US" sz="3200" b="1" dirty="0">
                <a:solidFill>
                  <a:srgbClr val="000000"/>
                </a:solidFill>
                <a:latin typeface="Arial" panose="020B0604020202020204" pitchFamily="34" charset="0"/>
                <a:cs typeface="Arial" panose="020B0604020202020204" pitchFamily="34" charset="0"/>
              </a:rPr>
              <a:t>12.3.2</a:t>
            </a:r>
            <a:r>
              <a:rPr lang="en-US" sz="3200" dirty="0">
                <a:solidFill>
                  <a:srgbClr val="000000"/>
                </a:solidFill>
                <a:latin typeface="Arial" panose="020B0604020202020204" pitchFamily="34" charset="0"/>
                <a:cs typeface="Arial" panose="020B0604020202020204" pitchFamily="34" charset="0"/>
              </a:rPr>
              <a:t> </a:t>
            </a:r>
            <a:r>
              <a:rPr lang="en-US" sz="3200" dirty="0" smtClean="0">
                <a:solidFill>
                  <a:srgbClr val="000000"/>
                </a:solidFill>
                <a:latin typeface="Arial" panose="020B0604020202020204" pitchFamily="34" charset="0"/>
                <a:cs typeface="Arial" panose="020B0604020202020204" pitchFamily="34" charset="0"/>
              </a:rPr>
              <a:t>	Design </a:t>
            </a:r>
            <a:r>
              <a:rPr lang="en-US" sz="3200" dirty="0">
                <a:solidFill>
                  <a:srgbClr val="000000"/>
                </a:solidFill>
                <a:latin typeface="Arial" panose="020B0604020202020204" pitchFamily="34" charset="0"/>
                <a:cs typeface="Arial" panose="020B0604020202020204" pitchFamily="34" charset="0"/>
              </a:rPr>
              <a:t>a timer for your quiz program using a flowchart or structured English.</a:t>
            </a:r>
            <a:endParaRPr lang="en-GB" sz="3200" b="1"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497372">
            <a:off x="8537533" y="3598248"/>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12" name="Rectangle 14"/>
          <p:cNvSpPr/>
          <p:nvPr/>
        </p:nvSpPr>
        <p:spPr>
          <a:xfrm>
            <a:off x="212998" y="5503814"/>
            <a:ext cx="8708512" cy="110985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3200" b="1" dirty="0" smtClean="0">
                <a:solidFill>
                  <a:srgbClr val="002060"/>
                </a:solidFill>
                <a:latin typeface="Arial" panose="020B0604020202020204" pitchFamily="34" charset="0"/>
                <a:cs typeface="Arial" panose="020B0604020202020204" pitchFamily="34" charset="0"/>
              </a:rPr>
              <a:t>Compute-IT</a:t>
            </a:r>
            <a:endParaRPr lang="en-US" sz="3200" b="1" dirty="0">
              <a:solidFill>
                <a:srgbClr val="002060"/>
              </a:solidFill>
              <a:latin typeface="Arial" panose="020B0604020202020204" pitchFamily="34" charset="0"/>
              <a:cs typeface="Arial" panose="020B0604020202020204" pitchFamily="34" charset="0"/>
            </a:endParaRPr>
          </a:p>
          <a:p>
            <a:pPr marL="1314450" indent="-1314450">
              <a:buClr>
                <a:srgbClr val="C00000"/>
              </a:buClr>
              <a:tabLst>
                <a:tab pos="2420938" algn="l"/>
              </a:tabLst>
            </a:pPr>
            <a:r>
              <a:rPr lang="en-US" sz="3200" b="1" dirty="0">
                <a:solidFill>
                  <a:srgbClr val="000000"/>
                </a:solidFill>
                <a:latin typeface="Arial" panose="020B0604020202020204" pitchFamily="34" charset="0"/>
                <a:cs typeface="Arial" panose="020B0604020202020204" pitchFamily="34" charset="0"/>
              </a:rPr>
              <a:t>12.3.3 </a:t>
            </a:r>
            <a:r>
              <a:rPr lang="en-US" sz="3200" dirty="0" smtClean="0">
                <a:solidFill>
                  <a:srgbClr val="000000"/>
                </a:solidFill>
                <a:latin typeface="Arial" panose="020B0604020202020204" pitchFamily="34" charset="0"/>
                <a:cs typeface="Arial" panose="020B0604020202020204" pitchFamily="34" charset="0"/>
              </a:rPr>
              <a:t>	Program </a:t>
            </a:r>
            <a:r>
              <a:rPr lang="en-US" sz="3200" dirty="0">
                <a:solidFill>
                  <a:srgbClr val="000000"/>
                </a:solidFill>
                <a:latin typeface="Arial" panose="020B0604020202020204" pitchFamily="34" charset="0"/>
                <a:cs typeface="Arial" panose="020B0604020202020204" pitchFamily="34" charset="0"/>
              </a:rPr>
              <a:t>a timer for your quiz program.</a:t>
            </a:r>
            <a:endParaRPr lang="en-GB" sz="32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574342" y="5427599"/>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5" name="Rectangle 11"/>
          <p:cNvSpPr/>
          <p:nvPr/>
        </p:nvSpPr>
        <p:spPr>
          <a:xfrm>
            <a:off x="179513" y="1157083"/>
            <a:ext cx="8724691" cy="2210854"/>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3200" b="1" dirty="0" smtClean="0">
                <a:solidFill>
                  <a:srgbClr val="002060"/>
                </a:solidFill>
                <a:latin typeface="Arial" panose="020B0604020202020204" pitchFamily="34" charset="0"/>
                <a:cs typeface="Arial" panose="020B0604020202020204" pitchFamily="34" charset="0"/>
              </a:rPr>
              <a:t>Think-IT</a:t>
            </a:r>
            <a:endParaRPr lang="en-US" sz="3200" b="1" dirty="0">
              <a:solidFill>
                <a:srgbClr val="002060"/>
              </a:solidFill>
              <a:latin typeface="Arial" panose="020B0604020202020204" pitchFamily="34" charset="0"/>
              <a:cs typeface="Arial" panose="020B0604020202020204" pitchFamily="34" charset="0"/>
            </a:endParaRPr>
          </a:p>
          <a:p>
            <a:pPr marL="1428750" indent="-1428750">
              <a:buClr>
                <a:srgbClr val="C00000"/>
              </a:buClr>
              <a:tabLst>
                <a:tab pos="2070100" algn="l"/>
                <a:tab pos="3863975" algn="l"/>
                <a:tab pos="5468938" algn="l"/>
                <a:tab pos="6815138" algn="l"/>
              </a:tabLst>
            </a:pPr>
            <a:r>
              <a:rPr lang="en-US" sz="3200" b="1" dirty="0">
                <a:solidFill>
                  <a:srgbClr val="000000"/>
                </a:solidFill>
                <a:latin typeface="Arial" panose="020B0604020202020204" pitchFamily="34" charset="0"/>
                <a:cs typeface="Arial" panose="020B0604020202020204" pitchFamily="34" charset="0"/>
              </a:rPr>
              <a:t>12.3.1</a:t>
            </a:r>
            <a:r>
              <a:rPr lang="en-US" sz="3200" dirty="0">
                <a:solidFill>
                  <a:srgbClr val="000000"/>
                </a:solidFill>
                <a:latin typeface="Arial" panose="020B0604020202020204" pitchFamily="34" charset="0"/>
                <a:cs typeface="Arial" panose="020B0604020202020204" pitchFamily="34" charset="0"/>
              </a:rPr>
              <a:t> </a:t>
            </a:r>
            <a:r>
              <a:rPr lang="en-US" sz="3200" dirty="0" smtClean="0">
                <a:solidFill>
                  <a:srgbClr val="000000"/>
                </a:solidFill>
                <a:latin typeface="Arial" panose="020B0604020202020204" pitchFamily="34" charset="0"/>
                <a:cs typeface="Arial" panose="020B0604020202020204" pitchFamily="34" charset="0"/>
              </a:rPr>
              <a:t>	What </a:t>
            </a:r>
            <a:r>
              <a:rPr lang="en-US" sz="3200" dirty="0">
                <a:solidFill>
                  <a:srgbClr val="000000"/>
                </a:solidFill>
                <a:latin typeface="Arial" panose="020B0604020202020204" pitchFamily="34" charset="0"/>
                <a:cs typeface="Arial" panose="020B0604020202020204" pitchFamily="34" charset="0"/>
              </a:rPr>
              <a:t>sort of timer is most appropriate for your quiz program and your user group of primary school pupils?</a:t>
            </a:r>
            <a:endParaRPr lang="en-US" sz="3200" dirty="0" smtClean="0">
              <a:solidFill>
                <a:srgbClr val="000000"/>
              </a:solidFill>
              <a:latin typeface="Arial" panose="020B0604020202020204" pitchFamily="34" charset="0"/>
              <a:cs typeface="Arial" panose="020B0604020202020204" pitchFamily="34" charset="0"/>
            </a:endParaRPr>
          </a:p>
        </p:txBody>
      </p:sp>
      <p:sp>
        <p:nvSpPr>
          <p:cNvPr id="16" name="Oval 15"/>
          <p:cNvSpPr/>
          <p:nvPr/>
        </p:nvSpPr>
        <p:spPr>
          <a:xfrm rot="1949270">
            <a:off x="8574343" y="107100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8362375"/>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sp>
        <p:nvSpPr>
          <p:cNvPr id="9" name="Rectangle 22"/>
          <p:cNvSpPr/>
          <p:nvPr/>
        </p:nvSpPr>
        <p:spPr>
          <a:xfrm>
            <a:off x="179512" y="1147621"/>
            <a:ext cx="8708512" cy="5521739"/>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24033"/>
              <a:gd name="connsiteX1" fmla="*/ 8708512 w 8708512"/>
              <a:gd name="connsiteY1" fmla="*/ 0 h 824033"/>
              <a:gd name="connsiteX2" fmla="*/ 8708512 w 8708512"/>
              <a:gd name="connsiteY2" fmla="*/ 759758 h 824033"/>
              <a:gd name="connsiteX3" fmla="*/ 127489 w 8708512"/>
              <a:gd name="connsiteY3" fmla="*/ 791061 h 824033"/>
              <a:gd name="connsiteX4" fmla="*/ 0 w 8708512"/>
              <a:gd name="connsiteY4" fmla="*/ 0 h 824033"/>
              <a:gd name="connsiteX0" fmla="*/ 0 w 8708512"/>
              <a:gd name="connsiteY0" fmla="*/ 0 h 850045"/>
              <a:gd name="connsiteX1" fmla="*/ 8708512 w 8708512"/>
              <a:gd name="connsiteY1" fmla="*/ 0 h 850045"/>
              <a:gd name="connsiteX2" fmla="*/ 8708512 w 8708512"/>
              <a:gd name="connsiteY2" fmla="*/ 800219 h 850045"/>
              <a:gd name="connsiteX3" fmla="*/ 127489 w 8708512"/>
              <a:gd name="connsiteY3" fmla="*/ 791061 h 850045"/>
              <a:gd name="connsiteX4" fmla="*/ 0 w 8708512"/>
              <a:gd name="connsiteY4" fmla="*/ 0 h 850045"/>
              <a:gd name="connsiteX0" fmla="*/ 0 w 8708512"/>
              <a:gd name="connsiteY0" fmla="*/ 0 h 832122"/>
              <a:gd name="connsiteX1" fmla="*/ 8708512 w 8708512"/>
              <a:gd name="connsiteY1" fmla="*/ 0 h 832122"/>
              <a:gd name="connsiteX2" fmla="*/ 8708512 w 8708512"/>
              <a:gd name="connsiteY2" fmla="*/ 800219 h 832122"/>
              <a:gd name="connsiteX3" fmla="*/ 127489 w 8708512"/>
              <a:gd name="connsiteY3" fmla="*/ 791061 h 832122"/>
              <a:gd name="connsiteX4" fmla="*/ 0 w 8708512"/>
              <a:gd name="connsiteY4" fmla="*/ 0 h 832122"/>
              <a:gd name="connsiteX0" fmla="*/ 0 w 8708512"/>
              <a:gd name="connsiteY0" fmla="*/ 0 h 839325"/>
              <a:gd name="connsiteX1" fmla="*/ 8708512 w 8708512"/>
              <a:gd name="connsiteY1" fmla="*/ 0 h 839325"/>
              <a:gd name="connsiteX2" fmla="*/ 8708512 w 8708512"/>
              <a:gd name="connsiteY2" fmla="*/ 800219 h 839325"/>
              <a:gd name="connsiteX3" fmla="*/ 146539 w 8708512"/>
              <a:gd name="connsiteY3" fmla="*/ 811292 h 839325"/>
              <a:gd name="connsiteX4" fmla="*/ 0 w 8708512"/>
              <a:gd name="connsiteY4" fmla="*/ 0 h 83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39325">
                <a:moveTo>
                  <a:pt x="0" y="0"/>
                </a:moveTo>
                <a:lnTo>
                  <a:pt x="8708512" y="0"/>
                </a:lnTo>
                <a:lnTo>
                  <a:pt x="8708512" y="800219"/>
                </a:lnTo>
                <a:cubicBezTo>
                  <a:pt x="5677209" y="865266"/>
                  <a:pt x="3029838" y="834738"/>
                  <a:pt x="146539" y="811292"/>
                </a:cubicBezTo>
                <a:cubicBezTo>
                  <a:pt x="80108" y="628377"/>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580" b="1" dirty="0" smtClean="0">
                <a:solidFill>
                  <a:srgbClr val="C00000"/>
                </a:solidFill>
                <a:latin typeface="Arial" panose="020B0604020202020204" pitchFamily="34" charset="0"/>
                <a:cs typeface="Arial" panose="020B0604020202020204" pitchFamily="34" charset="0"/>
              </a:rPr>
              <a:t>Challenge</a:t>
            </a:r>
            <a:endParaRPr lang="en-US" sz="2580" b="1" dirty="0">
              <a:solidFill>
                <a:srgbClr val="C00000"/>
              </a:solidFill>
              <a:latin typeface="Arial" panose="020B0604020202020204" pitchFamily="34" charset="0"/>
              <a:cs typeface="Arial" panose="020B0604020202020204" pitchFamily="34" charset="0"/>
            </a:endParaRPr>
          </a:p>
          <a:p>
            <a:pPr marL="400050" indent="-400050">
              <a:buClr>
                <a:srgbClr val="C00000"/>
              </a:buClr>
              <a:buFont typeface="Wingdings" panose="05000000000000000000" pitchFamily="2" charset="2"/>
              <a:buChar char="§"/>
              <a:tabLst>
                <a:tab pos="2420938" algn="l"/>
              </a:tabLst>
            </a:pPr>
            <a:r>
              <a:rPr lang="en-US" sz="2580" dirty="0">
                <a:solidFill>
                  <a:srgbClr val="000000"/>
                </a:solidFill>
                <a:latin typeface="Arial" panose="020B0604020202020204" pitchFamily="34" charset="0"/>
                <a:cs typeface="Arial" panose="020B0604020202020204" pitchFamily="34" charset="0"/>
              </a:rPr>
              <a:t>At the beginning of this unit, you were set the challenge of programming a </a:t>
            </a:r>
            <a:r>
              <a:rPr lang="en-US" sz="2580" dirty="0" err="1">
                <a:solidFill>
                  <a:srgbClr val="000000"/>
                </a:solidFill>
                <a:latin typeface="Arial" panose="020B0604020202020204" pitchFamily="34" charset="0"/>
                <a:cs typeface="Arial" panose="020B0604020202020204" pitchFamily="34" charset="0"/>
              </a:rPr>
              <a:t>maths</a:t>
            </a:r>
            <a:r>
              <a:rPr lang="en-US" sz="2580" dirty="0">
                <a:solidFill>
                  <a:srgbClr val="000000"/>
                </a:solidFill>
                <a:latin typeface="Arial" panose="020B0604020202020204" pitchFamily="34" charset="0"/>
                <a:cs typeface="Arial" panose="020B0604020202020204" pitchFamily="34" charset="0"/>
              </a:rPr>
              <a:t> quiz for primary school pupils. The </a:t>
            </a:r>
            <a:r>
              <a:rPr lang="en-US" sz="2580" dirty="0" smtClean="0">
                <a:solidFill>
                  <a:srgbClr val="000000"/>
                </a:solidFill>
                <a:latin typeface="Arial" panose="020B0604020202020204" pitchFamily="34" charset="0"/>
                <a:cs typeface="Arial" panose="020B0604020202020204" pitchFamily="34" charset="0"/>
              </a:rPr>
              <a:t>quiz had </a:t>
            </a:r>
            <a:r>
              <a:rPr lang="en-US" sz="2580" dirty="0">
                <a:solidFill>
                  <a:srgbClr val="000000"/>
                </a:solidFill>
                <a:latin typeface="Arial" panose="020B0604020202020204" pitchFamily="34" charset="0"/>
                <a:cs typeface="Arial" panose="020B0604020202020204" pitchFamily="34" charset="0"/>
              </a:rPr>
              <a:t>to ask the player for their name and then use this in the questions. </a:t>
            </a:r>
            <a:endParaRPr lang="en-US" sz="2580" dirty="0" smtClean="0">
              <a:solidFill>
                <a:srgbClr val="000000"/>
              </a:solidFill>
              <a:latin typeface="Arial" panose="020B0604020202020204" pitchFamily="34" charset="0"/>
              <a:cs typeface="Arial" panose="020B0604020202020204" pitchFamily="34" charset="0"/>
            </a:endParaRPr>
          </a:p>
          <a:p>
            <a:pPr marL="400050" indent="-400050">
              <a:buClr>
                <a:srgbClr val="C00000"/>
              </a:buClr>
              <a:buFont typeface="Wingdings" panose="05000000000000000000" pitchFamily="2" charset="2"/>
              <a:buChar char="§"/>
              <a:tabLst>
                <a:tab pos="2420938" algn="l"/>
              </a:tabLst>
            </a:pPr>
            <a:r>
              <a:rPr lang="en-US" sz="2580" dirty="0" smtClean="0">
                <a:solidFill>
                  <a:srgbClr val="000000"/>
                </a:solidFill>
                <a:latin typeface="Arial" panose="020B0604020202020204" pitchFamily="34" charset="0"/>
                <a:cs typeface="Arial" panose="020B0604020202020204" pitchFamily="34" charset="0"/>
              </a:rPr>
              <a:t>It </a:t>
            </a:r>
            <a:r>
              <a:rPr lang="en-US" sz="2580" dirty="0">
                <a:solidFill>
                  <a:srgbClr val="000000"/>
                </a:solidFill>
                <a:latin typeface="Arial" panose="020B0604020202020204" pitchFamily="34" charset="0"/>
                <a:cs typeface="Arial" panose="020B0604020202020204" pitchFamily="34" charset="0"/>
              </a:rPr>
              <a:t>had to contain sections of questions, each </a:t>
            </a:r>
            <a:r>
              <a:rPr lang="en-US" sz="2580" dirty="0" smtClean="0">
                <a:solidFill>
                  <a:srgbClr val="000000"/>
                </a:solidFill>
                <a:latin typeface="Arial" panose="020B0604020202020204" pitchFamily="34" charset="0"/>
                <a:cs typeface="Arial" panose="020B0604020202020204" pitchFamily="34" charset="0"/>
              </a:rPr>
              <a:t>covering a </a:t>
            </a:r>
            <a:r>
              <a:rPr lang="en-US" sz="2580" dirty="0">
                <a:solidFill>
                  <a:srgbClr val="000000"/>
                </a:solidFill>
                <a:latin typeface="Arial" panose="020B0604020202020204" pitchFamily="34" charset="0"/>
                <a:cs typeface="Arial" panose="020B0604020202020204" pitchFamily="34" charset="0"/>
              </a:rPr>
              <a:t>different </a:t>
            </a:r>
            <a:r>
              <a:rPr lang="en-US" sz="2580" dirty="0" err="1">
                <a:solidFill>
                  <a:srgbClr val="000000"/>
                </a:solidFill>
                <a:latin typeface="Arial" panose="020B0604020202020204" pitchFamily="34" charset="0"/>
                <a:cs typeface="Arial" panose="020B0604020202020204" pitchFamily="34" charset="0"/>
              </a:rPr>
              <a:t>maths</a:t>
            </a:r>
            <a:r>
              <a:rPr lang="en-US" sz="2580" dirty="0">
                <a:solidFill>
                  <a:srgbClr val="000000"/>
                </a:solidFill>
                <a:latin typeface="Arial" panose="020B0604020202020204" pitchFamily="34" charset="0"/>
                <a:cs typeface="Arial" panose="020B0604020202020204" pitchFamily="34" charset="0"/>
              </a:rPr>
              <a:t> topic. At least one section had to contain questions that the computer generated randomly. All </a:t>
            </a:r>
            <a:r>
              <a:rPr lang="en-US" sz="2580" dirty="0" smtClean="0">
                <a:solidFill>
                  <a:srgbClr val="000000"/>
                </a:solidFill>
                <a:latin typeface="Arial" panose="020B0604020202020204" pitchFamily="34" charset="0"/>
                <a:cs typeface="Arial" panose="020B0604020202020204" pitchFamily="34" charset="0"/>
              </a:rPr>
              <a:t>the answers </a:t>
            </a:r>
            <a:r>
              <a:rPr lang="en-US" sz="2580" dirty="0">
                <a:solidFill>
                  <a:srgbClr val="000000"/>
                </a:solidFill>
                <a:latin typeface="Arial" panose="020B0604020202020204" pitchFamily="34" charset="0"/>
                <a:cs typeface="Arial" panose="020B0604020202020204" pitchFamily="34" charset="0"/>
              </a:rPr>
              <a:t>had </a:t>
            </a:r>
            <a:r>
              <a:rPr lang="en-US" sz="2580" dirty="0" smtClean="0">
                <a:solidFill>
                  <a:srgbClr val="000000"/>
                </a:solidFill>
                <a:latin typeface="Arial" panose="020B0604020202020204" pitchFamily="34" charset="0"/>
                <a:cs typeface="Arial" panose="020B0604020202020204" pitchFamily="34" charset="0"/>
              </a:rPr>
              <a:t>to </a:t>
            </a:r>
            <a:r>
              <a:rPr lang="en-US" sz="2580" dirty="0">
                <a:solidFill>
                  <a:srgbClr val="000000"/>
                </a:solidFill>
                <a:latin typeface="Arial" panose="020B0604020202020204" pitchFamily="34" charset="0"/>
                <a:cs typeface="Arial" panose="020B0604020202020204" pitchFamily="34" charset="0"/>
              </a:rPr>
              <a:t>be numerical.</a:t>
            </a:r>
          </a:p>
          <a:p>
            <a:pPr marL="400050" indent="-400050">
              <a:buClr>
                <a:srgbClr val="C00000"/>
              </a:buClr>
              <a:buFont typeface="Wingdings" panose="05000000000000000000" pitchFamily="2" charset="2"/>
              <a:buChar char="§"/>
              <a:tabLst>
                <a:tab pos="2420938" algn="l"/>
              </a:tabLst>
            </a:pPr>
            <a:r>
              <a:rPr lang="en-US" sz="2580" dirty="0">
                <a:solidFill>
                  <a:srgbClr val="000000"/>
                </a:solidFill>
                <a:latin typeface="Arial" panose="020B0604020202020204" pitchFamily="34" charset="0"/>
                <a:cs typeface="Arial" panose="020B0604020202020204" pitchFamily="34" charset="0"/>
              </a:rPr>
              <a:t>By completing all the activities </a:t>
            </a:r>
            <a:r>
              <a:rPr lang="en-US" sz="2580" dirty="0" smtClean="0">
                <a:solidFill>
                  <a:srgbClr val="000000"/>
                </a:solidFill>
                <a:latin typeface="Arial" panose="020B0604020202020204" pitchFamily="34" charset="0"/>
                <a:cs typeface="Arial" panose="020B0604020202020204" pitchFamily="34" charset="0"/>
              </a:rPr>
              <a:t/>
            </a:r>
            <a:br>
              <a:rPr lang="en-US" sz="2580" dirty="0" smtClean="0">
                <a:solidFill>
                  <a:srgbClr val="000000"/>
                </a:solidFill>
                <a:latin typeface="Arial" panose="020B0604020202020204" pitchFamily="34" charset="0"/>
                <a:cs typeface="Arial" panose="020B0604020202020204" pitchFamily="34" charset="0"/>
              </a:rPr>
            </a:br>
            <a:r>
              <a:rPr lang="en-US" sz="2580" dirty="0" smtClean="0">
                <a:solidFill>
                  <a:srgbClr val="000000"/>
                </a:solidFill>
                <a:latin typeface="Arial" panose="020B0604020202020204" pitchFamily="34" charset="0"/>
                <a:cs typeface="Arial" panose="020B0604020202020204" pitchFamily="34" charset="0"/>
              </a:rPr>
              <a:t>in </a:t>
            </a:r>
            <a:r>
              <a:rPr lang="en-US" sz="2580" dirty="0">
                <a:solidFill>
                  <a:srgbClr val="000000"/>
                </a:solidFill>
                <a:latin typeface="Arial" panose="020B0604020202020204" pitchFamily="34" charset="0"/>
                <a:cs typeface="Arial" panose="020B0604020202020204" pitchFamily="34" charset="0"/>
              </a:rPr>
              <a:t>this unit, you should have a </a:t>
            </a:r>
            <a:r>
              <a:rPr lang="en-US" sz="2580" dirty="0" smtClean="0">
                <a:solidFill>
                  <a:srgbClr val="000000"/>
                </a:solidFill>
                <a:latin typeface="Arial" panose="020B0604020202020204" pitchFamily="34" charset="0"/>
                <a:cs typeface="Arial" panose="020B0604020202020204" pitchFamily="34" charset="0"/>
              </a:rPr>
              <a:t/>
            </a:r>
            <a:br>
              <a:rPr lang="en-US" sz="2580" dirty="0" smtClean="0">
                <a:solidFill>
                  <a:srgbClr val="000000"/>
                </a:solidFill>
                <a:latin typeface="Arial" panose="020B0604020202020204" pitchFamily="34" charset="0"/>
                <a:cs typeface="Arial" panose="020B0604020202020204" pitchFamily="34" charset="0"/>
              </a:rPr>
            </a:br>
            <a:r>
              <a:rPr lang="en-US" sz="2580" dirty="0" smtClean="0">
                <a:solidFill>
                  <a:srgbClr val="000000"/>
                </a:solidFill>
                <a:latin typeface="Arial" panose="020B0604020202020204" pitchFamily="34" charset="0"/>
                <a:cs typeface="Arial" panose="020B0604020202020204" pitchFamily="34" charset="0"/>
              </a:rPr>
              <a:t>program</a:t>
            </a:r>
            <a:r>
              <a:rPr lang="en-US" sz="2580" dirty="0">
                <a:solidFill>
                  <a:srgbClr val="000000"/>
                </a:solidFill>
                <a:latin typeface="Arial" panose="020B0604020202020204" pitchFamily="34" charset="0"/>
                <a:cs typeface="Arial" panose="020B0604020202020204" pitchFamily="34" charset="0"/>
              </a:rPr>
              <a:t>. Now it is time to finish </a:t>
            </a:r>
            <a:r>
              <a:rPr lang="en-US" sz="2580" dirty="0" smtClean="0">
                <a:solidFill>
                  <a:srgbClr val="000000"/>
                </a:solidFill>
                <a:latin typeface="Arial" panose="020B0604020202020204" pitchFamily="34" charset="0"/>
                <a:cs typeface="Arial" panose="020B0604020202020204" pitchFamily="34" charset="0"/>
              </a:rPr>
              <a:t/>
            </a:r>
            <a:br>
              <a:rPr lang="en-US" sz="2580" dirty="0" smtClean="0">
                <a:solidFill>
                  <a:srgbClr val="000000"/>
                </a:solidFill>
                <a:latin typeface="Arial" panose="020B0604020202020204" pitchFamily="34" charset="0"/>
                <a:cs typeface="Arial" panose="020B0604020202020204" pitchFamily="34" charset="0"/>
              </a:rPr>
            </a:br>
            <a:r>
              <a:rPr lang="en-US" sz="2580" dirty="0" smtClean="0">
                <a:solidFill>
                  <a:srgbClr val="000000"/>
                </a:solidFill>
                <a:latin typeface="Arial" panose="020B0604020202020204" pitchFamily="34" charset="0"/>
                <a:cs typeface="Arial" panose="020B0604020202020204" pitchFamily="34" charset="0"/>
              </a:rPr>
              <a:t>it </a:t>
            </a:r>
            <a:r>
              <a:rPr lang="en-US" sz="2580" dirty="0">
                <a:solidFill>
                  <a:srgbClr val="000000"/>
                </a:solidFill>
                <a:latin typeface="Arial" panose="020B0604020202020204" pitchFamily="34" charset="0"/>
                <a:cs typeface="Arial" panose="020B0604020202020204" pitchFamily="34" charset="0"/>
              </a:rPr>
              <a:t>off.</a:t>
            </a:r>
            <a:endParaRPr lang="en-GB" sz="2580" b="1"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9" name="Rectangle 20"/>
          <p:cNvSpPr/>
          <p:nvPr/>
        </p:nvSpPr>
        <p:spPr>
          <a:xfrm>
            <a:off x="5436096" y="4630108"/>
            <a:ext cx="3341399" cy="1751220"/>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Debug</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The process of correcting code to fix mistakes.</a:t>
            </a:r>
            <a:endParaRPr lang="en-GB" sz="2400" u="sng" dirty="0">
              <a:solidFill>
                <a:srgbClr val="FF0000"/>
              </a:solidFill>
              <a:latin typeface="Arial" panose="020B0604020202020204" pitchFamily="34" charset="0"/>
              <a:cs typeface="Arial" panose="020B0604020202020204" pitchFamily="34" charset="0"/>
            </a:endParaRPr>
          </a:p>
        </p:txBody>
      </p:sp>
      <p:sp>
        <p:nvSpPr>
          <p:cNvPr id="20" name="Oval 19"/>
          <p:cNvSpPr/>
          <p:nvPr/>
        </p:nvSpPr>
        <p:spPr>
          <a:xfrm rot="1949270">
            <a:off x="8490321" y="4518930"/>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7579646"/>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sp>
        <p:nvSpPr>
          <p:cNvPr id="9" name="Rectangle 22"/>
          <p:cNvSpPr/>
          <p:nvPr/>
        </p:nvSpPr>
        <p:spPr>
          <a:xfrm>
            <a:off x="179512" y="1141065"/>
            <a:ext cx="8708512" cy="5706177"/>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3795"/>
              <a:gd name="connsiteX1" fmla="*/ 8708512 w 8708512"/>
              <a:gd name="connsiteY1" fmla="*/ 0 h 813795"/>
              <a:gd name="connsiteX2" fmla="*/ 8708512 w 8708512"/>
              <a:gd name="connsiteY2" fmla="*/ 759758 h 813795"/>
              <a:gd name="connsiteX3" fmla="*/ 70339 w 8708512"/>
              <a:gd name="connsiteY3" fmla="*/ 764399 h 813795"/>
              <a:gd name="connsiteX4" fmla="*/ 0 w 8708512"/>
              <a:gd name="connsiteY4" fmla="*/ 0 h 813795"/>
              <a:gd name="connsiteX0" fmla="*/ 0 w 8708512"/>
              <a:gd name="connsiteY0" fmla="*/ 0 h 810334"/>
              <a:gd name="connsiteX1" fmla="*/ 8708512 w 8708512"/>
              <a:gd name="connsiteY1" fmla="*/ 0 h 810334"/>
              <a:gd name="connsiteX2" fmla="*/ 8708512 w 8708512"/>
              <a:gd name="connsiteY2" fmla="*/ 759758 h 810334"/>
              <a:gd name="connsiteX3" fmla="*/ 70339 w 8708512"/>
              <a:gd name="connsiteY3" fmla="*/ 764399 h 810334"/>
              <a:gd name="connsiteX4" fmla="*/ 0 w 8708512"/>
              <a:gd name="connsiteY4" fmla="*/ 0 h 810334"/>
              <a:gd name="connsiteX0" fmla="*/ 0 w 8708512"/>
              <a:gd name="connsiteY0" fmla="*/ 0 h 819983"/>
              <a:gd name="connsiteX1" fmla="*/ 8708512 w 8708512"/>
              <a:gd name="connsiteY1" fmla="*/ 0 h 819983"/>
              <a:gd name="connsiteX2" fmla="*/ 8708512 w 8708512"/>
              <a:gd name="connsiteY2" fmla="*/ 759758 h 819983"/>
              <a:gd name="connsiteX3" fmla="*/ 89389 w 8708512"/>
              <a:gd name="connsiteY3" fmla="*/ 792018 h 819983"/>
              <a:gd name="connsiteX4" fmla="*/ 0 w 8708512"/>
              <a:gd name="connsiteY4" fmla="*/ 0 h 819983"/>
              <a:gd name="connsiteX0" fmla="*/ 0 w 8708512"/>
              <a:gd name="connsiteY0" fmla="*/ 0 h 839910"/>
              <a:gd name="connsiteX1" fmla="*/ 8708512 w 8708512"/>
              <a:gd name="connsiteY1" fmla="*/ 0 h 839910"/>
              <a:gd name="connsiteX2" fmla="*/ 8708512 w 8708512"/>
              <a:gd name="connsiteY2" fmla="*/ 790139 h 839910"/>
              <a:gd name="connsiteX3" fmla="*/ 89389 w 8708512"/>
              <a:gd name="connsiteY3" fmla="*/ 792018 h 839910"/>
              <a:gd name="connsiteX4" fmla="*/ 0 w 8708512"/>
              <a:gd name="connsiteY4" fmla="*/ 0 h 839910"/>
              <a:gd name="connsiteX0" fmla="*/ 0 w 8708512"/>
              <a:gd name="connsiteY0" fmla="*/ 0 h 821584"/>
              <a:gd name="connsiteX1" fmla="*/ 8708512 w 8708512"/>
              <a:gd name="connsiteY1" fmla="*/ 0 h 821584"/>
              <a:gd name="connsiteX2" fmla="*/ 8708512 w 8708512"/>
              <a:gd name="connsiteY2" fmla="*/ 790139 h 821584"/>
              <a:gd name="connsiteX3" fmla="*/ 89389 w 8708512"/>
              <a:gd name="connsiteY3" fmla="*/ 792018 h 821584"/>
              <a:gd name="connsiteX4" fmla="*/ 0 w 8708512"/>
              <a:gd name="connsiteY4" fmla="*/ 0 h 821584"/>
              <a:gd name="connsiteX0" fmla="*/ 0 w 8708512"/>
              <a:gd name="connsiteY0" fmla="*/ 0 h 814299"/>
              <a:gd name="connsiteX1" fmla="*/ 8708512 w 8708512"/>
              <a:gd name="connsiteY1" fmla="*/ 0 h 814299"/>
              <a:gd name="connsiteX2" fmla="*/ 8708512 w 8708512"/>
              <a:gd name="connsiteY2" fmla="*/ 790139 h 814299"/>
              <a:gd name="connsiteX3" fmla="*/ 89389 w 8708512"/>
              <a:gd name="connsiteY3" fmla="*/ 792018 h 814299"/>
              <a:gd name="connsiteX4" fmla="*/ 0 w 8708512"/>
              <a:gd name="connsiteY4" fmla="*/ 0 h 814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14299">
                <a:moveTo>
                  <a:pt x="0" y="0"/>
                </a:moveTo>
                <a:lnTo>
                  <a:pt x="8708512" y="0"/>
                </a:lnTo>
                <a:lnTo>
                  <a:pt x="8708512" y="790139"/>
                </a:lnTo>
                <a:cubicBezTo>
                  <a:pt x="5486709" y="837648"/>
                  <a:pt x="2972688" y="802194"/>
                  <a:pt x="89389" y="792018"/>
                </a:cubicBezTo>
                <a:cubicBezTo>
                  <a:pt x="22958" y="60910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800" b="1" dirty="0" smtClean="0">
                <a:solidFill>
                  <a:srgbClr val="C00000"/>
                </a:solidFill>
                <a:latin typeface="Arial" panose="020B0604020202020204" pitchFamily="34" charset="0"/>
                <a:cs typeface="Arial" panose="020B0604020202020204" pitchFamily="34" charset="0"/>
              </a:rPr>
              <a:t>Challenge</a:t>
            </a: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7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p:txBody>
      </p:sp>
      <p:sp>
        <p:nvSpPr>
          <p:cNvPr id="14" name="Oval 13"/>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7" name="Rectangle 14"/>
          <p:cNvSpPr/>
          <p:nvPr/>
        </p:nvSpPr>
        <p:spPr>
          <a:xfrm>
            <a:off x="295297" y="1713181"/>
            <a:ext cx="8453966" cy="4884171"/>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5861"/>
              <a:gd name="connsiteX1" fmla="*/ 8708512 w 8708512"/>
              <a:gd name="connsiteY1" fmla="*/ 0 h 855861"/>
              <a:gd name="connsiteX2" fmla="*/ 8708512 w 8708512"/>
              <a:gd name="connsiteY2" fmla="*/ 801671 h 855861"/>
              <a:gd name="connsiteX3" fmla="*/ 101685 w 8708512"/>
              <a:gd name="connsiteY3" fmla="*/ 821802 h 855861"/>
              <a:gd name="connsiteX4" fmla="*/ 0 w 8708512"/>
              <a:gd name="connsiteY4" fmla="*/ 0 h 855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5861">
                <a:moveTo>
                  <a:pt x="0" y="0"/>
                </a:moveTo>
                <a:lnTo>
                  <a:pt x="8708512" y="0"/>
                </a:lnTo>
                <a:lnTo>
                  <a:pt x="8708512" y="801671"/>
                </a:lnTo>
                <a:cubicBezTo>
                  <a:pt x="5809583" y="887640"/>
                  <a:pt x="2977168" y="853064"/>
                  <a:pt x="101685" y="821802"/>
                </a:cubicBezTo>
                <a:cubicBezTo>
                  <a:pt x="15716" y="609286"/>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300" b="1" dirty="0" smtClean="0">
                <a:solidFill>
                  <a:srgbClr val="002060"/>
                </a:solidFill>
                <a:latin typeface="Arial" panose="020B0604020202020204" pitchFamily="34" charset="0"/>
                <a:cs typeface="Arial" panose="020B0604020202020204" pitchFamily="34" charset="0"/>
              </a:rPr>
              <a:t>Compute-IT</a:t>
            </a:r>
            <a:endParaRPr lang="en-US" sz="23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300" b="1" dirty="0">
                <a:solidFill>
                  <a:srgbClr val="000000"/>
                </a:solidFill>
                <a:latin typeface="Arial" panose="020B0604020202020204" pitchFamily="34" charset="0"/>
                <a:cs typeface="Arial" panose="020B0604020202020204" pitchFamily="34" charset="0"/>
              </a:rPr>
              <a:t>12.3.4</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	Test </a:t>
            </a:r>
            <a:r>
              <a:rPr lang="en-US" sz="2300" dirty="0">
                <a:solidFill>
                  <a:srgbClr val="000000"/>
                </a:solidFill>
                <a:latin typeface="Arial" panose="020B0604020202020204" pitchFamily="34" charset="0"/>
                <a:cs typeface="Arial" panose="020B0604020202020204" pitchFamily="34" charset="0"/>
              </a:rPr>
              <a:t>and debug your program. Mistakes, or ‘bugs’, are a common part of programming, but finding the errors </a:t>
            </a:r>
            <a:r>
              <a:rPr lang="en-US" sz="2300" dirty="0" smtClean="0">
                <a:solidFill>
                  <a:srgbClr val="000000"/>
                </a:solidFill>
                <a:latin typeface="Arial" panose="020B0604020202020204" pitchFamily="34" charset="0"/>
                <a:cs typeface="Arial" panose="020B0604020202020204" pitchFamily="34" charset="0"/>
              </a:rPr>
              <a:t>and fixing </a:t>
            </a:r>
            <a:r>
              <a:rPr lang="en-US" sz="2300" dirty="0">
                <a:solidFill>
                  <a:srgbClr val="000000"/>
                </a:solidFill>
                <a:latin typeface="Arial" panose="020B0604020202020204" pitchFamily="34" charset="0"/>
                <a:cs typeface="Arial" panose="020B0604020202020204" pitchFamily="34" charset="0"/>
              </a:rPr>
              <a:t>them is a real skill. To help you debug, you could:</a:t>
            </a:r>
          </a:p>
          <a:p>
            <a:pPr marL="457200" indent="-400050">
              <a:buClr>
                <a:srgbClr val="C00000"/>
              </a:buClr>
              <a:buFont typeface="Arial" panose="020B0604020202020204" pitchFamily="34" charset="0"/>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compare </a:t>
            </a:r>
            <a:r>
              <a:rPr lang="en-US" sz="2300" dirty="0">
                <a:solidFill>
                  <a:srgbClr val="000000"/>
                </a:solidFill>
                <a:latin typeface="Arial" panose="020B0604020202020204" pitchFamily="34" charset="0"/>
                <a:cs typeface="Arial" panose="020B0604020202020204" pitchFamily="34" charset="0"/>
              </a:rPr>
              <a:t>your code with code you already know works correctly try to spot differences</a:t>
            </a:r>
          </a:p>
          <a:p>
            <a:pPr marL="457200" indent="-400050">
              <a:buClr>
                <a:srgbClr val="C00000"/>
              </a:buClr>
              <a:buFont typeface="Arial" panose="020B0604020202020204" pitchFamily="34" charset="0"/>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read </a:t>
            </a:r>
            <a:r>
              <a:rPr lang="en-US" sz="2300" dirty="0">
                <a:solidFill>
                  <a:srgbClr val="000000"/>
                </a:solidFill>
                <a:latin typeface="Arial" panose="020B0604020202020204" pitchFamily="34" charset="0"/>
                <a:cs typeface="Arial" panose="020B0604020202020204" pitchFamily="34" charset="0"/>
              </a:rPr>
              <a:t>the code out loud to see if it makes sense in the context of what you are trying to achieve</a:t>
            </a:r>
          </a:p>
          <a:p>
            <a:pPr marL="457200" indent="-400050">
              <a:buClr>
                <a:srgbClr val="C00000"/>
              </a:buClr>
              <a:buFont typeface="Arial" panose="020B0604020202020204" pitchFamily="34" charset="0"/>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work </a:t>
            </a:r>
            <a:r>
              <a:rPr lang="en-US" sz="2300" dirty="0">
                <a:solidFill>
                  <a:srgbClr val="000000"/>
                </a:solidFill>
                <a:latin typeface="Arial" panose="020B0604020202020204" pitchFamily="34" charset="0"/>
                <a:cs typeface="Arial" panose="020B0604020202020204" pitchFamily="34" charset="0"/>
              </a:rPr>
              <a:t>with a partner and use paired programming to help you uncover the problem – it is often hard to see </a:t>
            </a:r>
            <a:r>
              <a:rPr lang="en-US" sz="2300" dirty="0" smtClean="0">
                <a:solidFill>
                  <a:srgbClr val="000000"/>
                </a:solidFill>
                <a:latin typeface="Arial" panose="020B0604020202020204" pitchFamily="34" charset="0"/>
                <a:cs typeface="Arial" panose="020B0604020202020204" pitchFamily="34" charset="0"/>
              </a:rPr>
              <a:t>your own </a:t>
            </a:r>
            <a:r>
              <a:rPr lang="en-US" sz="2300" dirty="0">
                <a:solidFill>
                  <a:srgbClr val="000000"/>
                </a:solidFill>
                <a:latin typeface="Arial" panose="020B0604020202020204" pitchFamily="34" charset="0"/>
                <a:cs typeface="Arial" panose="020B0604020202020204" pitchFamily="34" charset="0"/>
              </a:rPr>
              <a:t>mistakes</a:t>
            </a:r>
          </a:p>
          <a:p>
            <a:pPr marL="457200" indent="-400050">
              <a:buClr>
                <a:srgbClr val="C00000"/>
              </a:buClr>
              <a:buFont typeface="Arial" panose="020B0604020202020204" pitchFamily="34" charset="0"/>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run </a:t>
            </a:r>
            <a:r>
              <a:rPr lang="en-US" sz="2300" dirty="0">
                <a:solidFill>
                  <a:srgbClr val="000000"/>
                </a:solidFill>
                <a:latin typeface="Arial" panose="020B0604020202020204" pitchFamily="34" charset="0"/>
                <a:cs typeface="Arial" panose="020B0604020202020204" pitchFamily="34" charset="0"/>
              </a:rPr>
              <a:t>your code one block at a time to see if this isolates the problem.</a:t>
            </a:r>
            <a:endParaRPr lang="en-GB" sz="2300" u="sng" dirty="0">
              <a:solidFill>
                <a:srgbClr val="FF0000"/>
              </a:solidFill>
              <a:latin typeface="Arial" panose="020B0604020202020204" pitchFamily="34" charset="0"/>
              <a:cs typeface="Arial" panose="020B0604020202020204" pitchFamily="34" charset="0"/>
            </a:endParaRPr>
          </a:p>
        </p:txBody>
      </p:sp>
      <p:sp>
        <p:nvSpPr>
          <p:cNvPr id="18" name="Oval 17"/>
          <p:cNvSpPr/>
          <p:nvPr/>
        </p:nvSpPr>
        <p:spPr>
          <a:xfrm rot="1949270">
            <a:off x="8402095" y="1431047"/>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0073442"/>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sz="4000" dirty="0" smtClean="0"/>
              <a:t>12.3 – Adding a Timer</a:t>
            </a:r>
            <a:endParaRPr lang="en-GB" sz="4000" b="1" dirty="0" smtClean="0"/>
          </a:p>
        </p:txBody>
      </p:sp>
      <p:sp>
        <p:nvSpPr>
          <p:cNvPr id="9" name="Rectangle 22"/>
          <p:cNvSpPr/>
          <p:nvPr/>
        </p:nvSpPr>
        <p:spPr>
          <a:xfrm>
            <a:off x="179512" y="1141065"/>
            <a:ext cx="8708512" cy="5598456"/>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3795"/>
              <a:gd name="connsiteX1" fmla="*/ 8708512 w 8708512"/>
              <a:gd name="connsiteY1" fmla="*/ 0 h 813795"/>
              <a:gd name="connsiteX2" fmla="*/ 8708512 w 8708512"/>
              <a:gd name="connsiteY2" fmla="*/ 759758 h 813795"/>
              <a:gd name="connsiteX3" fmla="*/ 70339 w 8708512"/>
              <a:gd name="connsiteY3" fmla="*/ 764399 h 813795"/>
              <a:gd name="connsiteX4" fmla="*/ 0 w 8708512"/>
              <a:gd name="connsiteY4" fmla="*/ 0 h 813795"/>
              <a:gd name="connsiteX0" fmla="*/ 0 w 8708512"/>
              <a:gd name="connsiteY0" fmla="*/ 0 h 810334"/>
              <a:gd name="connsiteX1" fmla="*/ 8708512 w 8708512"/>
              <a:gd name="connsiteY1" fmla="*/ 0 h 810334"/>
              <a:gd name="connsiteX2" fmla="*/ 8708512 w 8708512"/>
              <a:gd name="connsiteY2" fmla="*/ 759758 h 810334"/>
              <a:gd name="connsiteX3" fmla="*/ 70339 w 8708512"/>
              <a:gd name="connsiteY3" fmla="*/ 764399 h 810334"/>
              <a:gd name="connsiteX4" fmla="*/ 0 w 8708512"/>
              <a:gd name="connsiteY4" fmla="*/ 0 h 810334"/>
              <a:gd name="connsiteX0" fmla="*/ 0 w 8708512"/>
              <a:gd name="connsiteY0" fmla="*/ 0 h 819983"/>
              <a:gd name="connsiteX1" fmla="*/ 8708512 w 8708512"/>
              <a:gd name="connsiteY1" fmla="*/ 0 h 819983"/>
              <a:gd name="connsiteX2" fmla="*/ 8708512 w 8708512"/>
              <a:gd name="connsiteY2" fmla="*/ 759758 h 819983"/>
              <a:gd name="connsiteX3" fmla="*/ 89389 w 8708512"/>
              <a:gd name="connsiteY3" fmla="*/ 792018 h 819983"/>
              <a:gd name="connsiteX4" fmla="*/ 0 w 8708512"/>
              <a:gd name="connsiteY4" fmla="*/ 0 h 819983"/>
              <a:gd name="connsiteX0" fmla="*/ 0 w 8708512"/>
              <a:gd name="connsiteY0" fmla="*/ 0 h 839910"/>
              <a:gd name="connsiteX1" fmla="*/ 8708512 w 8708512"/>
              <a:gd name="connsiteY1" fmla="*/ 0 h 839910"/>
              <a:gd name="connsiteX2" fmla="*/ 8708512 w 8708512"/>
              <a:gd name="connsiteY2" fmla="*/ 790139 h 839910"/>
              <a:gd name="connsiteX3" fmla="*/ 89389 w 8708512"/>
              <a:gd name="connsiteY3" fmla="*/ 792018 h 839910"/>
              <a:gd name="connsiteX4" fmla="*/ 0 w 8708512"/>
              <a:gd name="connsiteY4" fmla="*/ 0 h 839910"/>
              <a:gd name="connsiteX0" fmla="*/ 0 w 8708512"/>
              <a:gd name="connsiteY0" fmla="*/ 0 h 821584"/>
              <a:gd name="connsiteX1" fmla="*/ 8708512 w 8708512"/>
              <a:gd name="connsiteY1" fmla="*/ 0 h 821584"/>
              <a:gd name="connsiteX2" fmla="*/ 8708512 w 8708512"/>
              <a:gd name="connsiteY2" fmla="*/ 790139 h 821584"/>
              <a:gd name="connsiteX3" fmla="*/ 89389 w 8708512"/>
              <a:gd name="connsiteY3" fmla="*/ 792018 h 821584"/>
              <a:gd name="connsiteX4" fmla="*/ 0 w 8708512"/>
              <a:gd name="connsiteY4" fmla="*/ 0 h 821584"/>
              <a:gd name="connsiteX0" fmla="*/ 0 w 8708512"/>
              <a:gd name="connsiteY0" fmla="*/ 0 h 814299"/>
              <a:gd name="connsiteX1" fmla="*/ 8708512 w 8708512"/>
              <a:gd name="connsiteY1" fmla="*/ 0 h 814299"/>
              <a:gd name="connsiteX2" fmla="*/ 8708512 w 8708512"/>
              <a:gd name="connsiteY2" fmla="*/ 790139 h 814299"/>
              <a:gd name="connsiteX3" fmla="*/ 89389 w 8708512"/>
              <a:gd name="connsiteY3" fmla="*/ 792018 h 814299"/>
              <a:gd name="connsiteX4" fmla="*/ 0 w 8708512"/>
              <a:gd name="connsiteY4" fmla="*/ 0 h 814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14299">
                <a:moveTo>
                  <a:pt x="0" y="0"/>
                </a:moveTo>
                <a:lnTo>
                  <a:pt x="8708512" y="0"/>
                </a:lnTo>
                <a:lnTo>
                  <a:pt x="8708512" y="790139"/>
                </a:lnTo>
                <a:cubicBezTo>
                  <a:pt x="5486709" y="837648"/>
                  <a:pt x="2972688" y="802194"/>
                  <a:pt x="89389" y="792018"/>
                </a:cubicBezTo>
                <a:cubicBezTo>
                  <a:pt x="22958" y="60910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400" b="1" dirty="0">
              <a:solidFill>
                <a:srgbClr val="C00000"/>
              </a:solidFill>
              <a:latin typeface="Arial" panose="020B0604020202020204" pitchFamily="34" charset="0"/>
              <a:cs typeface="Arial" panose="020B0604020202020204" pitchFamily="34" charset="0"/>
            </a:endParaRPr>
          </a:p>
        </p:txBody>
      </p:sp>
      <p:sp>
        <p:nvSpPr>
          <p:cNvPr id="14" name="Oval 13"/>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7" name="Rectangle 14"/>
          <p:cNvSpPr/>
          <p:nvPr/>
        </p:nvSpPr>
        <p:spPr>
          <a:xfrm>
            <a:off x="295297" y="1263818"/>
            <a:ext cx="8453966" cy="3893374"/>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5861"/>
              <a:gd name="connsiteX1" fmla="*/ 8708512 w 8708512"/>
              <a:gd name="connsiteY1" fmla="*/ 0 h 855861"/>
              <a:gd name="connsiteX2" fmla="*/ 8708512 w 8708512"/>
              <a:gd name="connsiteY2" fmla="*/ 801671 h 855861"/>
              <a:gd name="connsiteX3" fmla="*/ 101685 w 8708512"/>
              <a:gd name="connsiteY3" fmla="*/ 821802 h 855861"/>
              <a:gd name="connsiteX4" fmla="*/ 0 w 8708512"/>
              <a:gd name="connsiteY4" fmla="*/ 0 h 855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5861">
                <a:moveTo>
                  <a:pt x="0" y="0"/>
                </a:moveTo>
                <a:lnTo>
                  <a:pt x="8708512" y="0"/>
                </a:lnTo>
                <a:lnTo>
                  <a:pt x="8708512" y="801671"/>
                </a:lnTo>
                <a:cubicBezTo>
                  <a:pt x="5809583" y="887640"/>
                  <a:pt x="2977168" y="853064"/>
                  <a:pt x="101685" y="821802"/>
                </a:cubicBezTo>
                <a:cubicBezTo>
                  <a:pt x="15716" y="609286"/>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12.3.4</a:t>
            </a:r>
            <a:r>
              <a:rPr lang="en-US" sz="1900" dirty="0">
                <a:solidFill>
                  <a:srgbClr val="000000"/>
                </a:solidFill>
                <a:latin typeface="Arial" panose="020B0604020202020204" pitchFamily="34" charset="0"/>
                <a:cs typeface="Arial" panose="020B0604020202020204" pitchFamily="34" charset="0"/>
              </a:rPr>
              <a:t> 	Before you release your program to your user group you need to evaluate it. The quiz takers will want a </a:t>
            </a:r>
            <a:r>
              <a:rPr lang="en-US" sz="1900" dirty="0" smtClean="0">
                <a:solidFill>
                  <a:srgbClr val="000000"/>
                </a:solidFill>
                <a:latin typeface="Arial" panose="020B0604020202020204" pitchFamily="34" charset="0"/>
                <a:cs typeface="Arial" panose="020B0604020202020204" pitchFamily="34" charset="0"/>
              </a:rPr>
              <a:t>program that</a:t>
            </a:r>
            <a:r>
              <a:rPr lang="en-US" sz="1900" dirty="0">
                <a:solidFill>
                  <a:srgbClr val="000000"/>
                </a:solidFill>
                <a:latin typeface="Arial" panose="020B0604020202020204" pitchFamily="34" charset="0"/>
                <a:cs typeface="Arial" panose="020B0604020202020204" pitchFamily="34" charset="0"/>
              </a:rPr>
              <a:t>:</a:t>
            </a:r>
          </a:p>
          <a:p>
            <a:pPr marL="457200" indent="-457200">
              <a:buClr>
                <a:srgbClr val="C00000"/>
              </a:buClr>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appeals </a:t>
            </a:r>
            <a:r>
              <a:rPr lang="en-US" sz="1900" dirty="0">
                <a:solidFill>
                  <a:srgbClr val="000000"/>
                </a:solidFill>
                <a:latin typeface="Arial" panose="020B0604020202020204" pitchFamily="34" charset="0"/>
                <a:cs typeface="Arial" panose="020B0604020202020204" pitchFamily="34" charset="0"/>
              </a:rPr>
              <a:t>to them and that they will want to play more than once</a:t>
            </a:r>
          </a:p>
          <a:p>
            <a:pPr marL="457200" indent="-457200">
              <a:buClr>
                <a:srgbClr val="C00000"/>
              </a:buClr>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loads </a:t>
            </a:r>
            <a:r>
              <a:rPr lang="en-US" sz="1900" dirty="0">
                <a:solidFill>
                  <a:srgbClr val="000000"/>
                </a:solidFill>
                <a:latin typeface="Arial" panose="020B0604020202020204" pitchFamily="34" charset="0"/>
                <a:cs typeface="Arial" panose="020B0604020202020204" pitchFamily="34" charset="0"/>
              </a:rPr>
              <a:t>swiftly and allows them to proceed with the quiz quickly</a:t>
            </a:r>
          </a:p>
          <a:p>
            <a:pPr marL="457200" indent="-457200">
              <a:buClr>
                <a:srgbClr val="C00000"/>
              </a:buClr>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has </a:t>
            </a:r>
            <a:r>
              <a:rPr lang="en-US" sz="1900" dirty="0">
                <a:solidFill>
                  <a:srgbClr val="000000"/>
                </a:solidFill>
                <a:latin typeface="Arial" panose="020B0604020202020204" pitchFamily="34" charset="0"/>
                <a:cs typeface="Arial" panose="020B0604020202020204" pitchFamily="34" charset="0"/>
              </a:rPr>
              <a:t>easy-to-follow instructions or is so simple to use that it doesn’t need any instructions (something very </a:t>
            </a:r>
            <a:r>
              <a:rPr lang="en-US" sz="1900" dirty="0" smtClean="0">
                <a:solidFill>
                  <a:srgbClr val="000000"/>
                </a:solidFill>
                <a:latin typeface="Arial" panose="020B0604020202020204" pitchFamily="34" charset="0"/>
                <a:cs typeface="Arial" panose="020B0604020202020204" pitchFamily="34" charset="0"/>
              </a:rPr>
              <a:t>few programs </a:t>
            </a:r>
            <a:r>
              <a:rPr lang="en-US" sz="1900" dirty="0">
                <a:solidFill>
                  <a:srgbClr val="000000"/>
                </a:solidFill>
                <a:latin typeface="Arial" panose="020B0604020202020204" pitchFamily="34" charset="0"/>
                <a:cs typeface="Arial" panose="020B0604020202020204" pitchFamily="34" charset="0"/>
              </a:rPr>
              <a:t>manage)</a:t>
            </a:r>
          </a:p>
          <a:p>
            <a:pPr marL="457200" indent="-457200">
              <a:buClr>
                <a:srgbClr val="C00000"/>
              </a:buClr>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does </a:t>
            </a:r>
            <a:r>
              <a:rPr lang="en-US" sz="1900" dirty="0">
                <a:solidFill>
                  <a:srgbClr val="000000"/>
                </a:solidFill>
                <a:latin typeface="Arial" panose="020B0604020202020204" pitchFamily="34" charset="0"/>
                <a:cs typeface="Arial" panose="020B0604020202020204" pitchFamily="34" charset="0"/>
              </a:rPr>
              <a:t>what they expect it to do and what it says it will </a:t>
            </a:r>
            <a:r>
              <a:rPr lang="en-US" sz="1900" dirty="0" smtClean="0">
                <a:solidFill>
                  <a:srgbClr val="000000"/>
                </a:solidFill>
                <a:latin typeface="Arial" panose="020B0604020202020204" pitchFamily="34" charset="0"/>
                <a:cs typeface="Arial" panose="020B0604020202020204" pitchFamily="34" charset="0"/>
              </a:rPr>
              <a:t>do</a:t>
            </a:r>
          </a:p>
          <a:p>
            <a:pPr marL="457200" indent="-457200">
              <a:buClr>
                <a:srgbClr val="C00000"/>
              </a:buClr>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doesn’t </a:t>
            </a:r>
            <a:r>
              <a:rPr lang="en-US" sz="1900" dirty="0">
                <a:solidFill>
                  <a:srgbClr val="000000"/>
                </a:solidFill>
                <a:latin typeface="Arial" panose="020B0604020202020204" pitchFamily="34" charset="0"/>
                <a:cs typeface="Arial" panose="020B0604020202020204" pitchFamily="34" charset="0"/>
              </a:rPr>
              <a:t>crash.</a:t>
            </a:r>
          </a:p>
          <a:p>
            <a:pPr marL="400050">
              <a:buClr>
                <a:srgbClr val="C00000"/>
              </a:buClr>
              <a:tabLst>
                <a:tab pos="2420938" algn="l"/>
              </a:tabLst>
            </a:pPr>
            <a:r>
              <a:rPr lang="en-US" sz="1900" dirty="0">
                <a:solidFill>
                  <a:srgbClr val="000000"/>
                </a:solidFill>
                <a:latin typeface="Arial" panose="020B0604020202020204" pitchFamily="34" charset="0"/>
                <a:cs typeface="Arial" panose="020B0604020202020204" pitchFamily="34" charset="0"/>
              </a:rPr>
              <a:t>Finally, and perhaps most importantly of all, does your quiz meet the brief?</a:t>
            </a:r>
          </a:p>
          <a:p>
            <a:pPr marL="400050">
              <a:buClr>
                <a:srgbClr val="C00000"/>
              </a:buClr>
              <a:tabLst>
                <a:tab pos="2420938" algn="l"/>
              </a:tabLst>
            </a:pPr>
            <a:r>
              <a:rPr lang="en-US" sz="1900" dirty="0">
                <a:solidFill>
                  <a:srgbClr val="000000"/>
                </a:solidFill>
                <a:latin typeface="Arial" panose="020B0604020202020204" pitchFamily="34" charset="0"/>
                <a:cs typeface="Arial" panose="020B0604020202020204" pitchFamily="34" charset="0"/>
              </a:rPr>
              <a:t>Does your quiz fulfil these requirements? If not, what can you do to change it so that it does?</a:t>
            </a:r>
            <a:endParaRPr lang="en-GB" sz="1900" u="sng" dirty="0">
              <a:solidFill>
                <a:srgbClr val="FF0000"/>
              </a:solidFill>
              <a:latin typeface="Arial" panose="020B0604020202020204" pitchFamily="34" charset="0"/>
              <a:cs typeface="Arial" panose="020B0604020202020204" pitchFamily="34" charset="0"/>
            </a:endParaRPr>
          </a:p>
        </p:txBody>
      </p:sp>
      <p:sp>
        <p:nvSpPr>
          <p:cNvPr id="18" name="Oval 17"/>
          <p:cNvSpPr/>
          <p:nvPr/>
        </p:nvSpPr>
        <p:spPr>
          <a:xfrm rot="1949270">
            <a:off x="8402095" y="1143015"/>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8" name="Rectangle 14"/>
          <p:cNvSpPr/>
          <p:nvPr/>
        </p:nvSpPr>
        <p:spPr>
          <a:xfrm>
            <a:off x="359110" y="5301208"/>
            <a:ext cx="8453966" cy="1261884"/>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5861"/>
              <a:gd name="connsiteX1" fmla="*/ 8708512 w 8708512"/>
              <a:gd name="connsiteY1" fmla="*/ 0 h 855861"/>
              <a:gd name="connsiteX2" fmla="*/ 8708512 w 8708512"/>
              <a:gd name="connsiteY2" fmla="*/ 801671 h 855861"/>
              <a:gd name="connsiteX3" fmla="*/ 101685 w 8708512"/>
              <a:gd name="connsiteY3" fmla="*/ 821802 h 855861"/>
              <a:gd name="connsiteX4" fmla="*/ 0 w 8708512"/>
              <a:gd name="connsiteY4" fmla="*/ 0 h 855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5861">
                <a:moveTo>
                  <a:pt x="0" y="0"/>
                </a:moveTo>
                <a:lnTo>
                  <a:pt x="8708512" y="0"/>
                </a:lnTo>
                <a:lnTo>
                  <a:pt x="8708512" y="801671"/>
                </a:lnTo>
                <a:cubicBezTo>
                  <a:pt x="5809583" y="887640"/>
                  <a:pt x="2977168" y="853064"/>
                  <a:pt x="101685" y="821802"/>
                </a:cubicBezTo>
                <a:cubicBezTo>
                  <a:pt x="15716" y="609286"/>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12.3.6</a:t>
            </a:r>
            <a:r>
              <a:rPr lang="en-US" sz="1900" dirty="0" smtClean="0">
                <a:solidFill>
                  <a:srgbClr val="000000"/>
                </a:solidFill>
                <a:latin typeface="Arial" panose="020B0604020202020204" pitchFamily="34" charset="0"/>
                <a:cs typeface="Arial" panose="020B0604020202020204" pitchFamily="34" charset="0"/>
              </a:rPr>
              <a:t> </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Create </a:t>
            </a:r>
            <a:r>
              <a:rPr lang="en-US" sz="1900" dirty="0">
                <a:solidFill>
                  <a:srgbClr val="000000"/>
                </a:solidFill>
                <a:latin typeface="Arial" panose="020B0604020202020204" pitchFamily="34" charset="0"/>
                <a:cs typeface="Arial" panose="020B0604020202020204" pitchFamily="34" charset="0"/>
              </a:rPr>
              <a:t>a short advertisement for your game, using clips to illustrate the mathematical functions it includes, </a:t>
            </a:r>
            <a:r>
              <a:rPr lang="en-US" sz="1900" dirty="0" smtClean="0">
                <a:solidFill>
                  <a:srgbClr val="000000"/>
                </a:solidFill>
                <a:latin typeface="Arial" panose="020B0604020202020204" pitchFamily="34" charset="0"/>
                <a:cs typeface="Arial" panose="020B0604020202020204" pitchFamily="34" charset="0"/>
              </a:rPr>
              <a:t>its visual </a:t>
            </a:r>
            <a:r>
              <a:rPr lang="en-US" sz="1900" dirty="0">
                <a:solidFill>
                  <a:srgbClr val="000000"/>
                </a:solidFill>
                <a:latin typeface="Arial" panose="020B0604020202020204" pitchFamily="34" charset="0"/>
                <a:cs typeface="Arial" panose="020B0604020202020204" pitchFamily="34" charset="0"/>
              </a:rPr>
              <a:t>appeal and how easy and enjoyable it is to use.</a:t>
            </a:r>
            <a:endParaRPr lang="en-GB" sz="19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54495" y="5172805"/>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814531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683568" y="1103833"/>
            <a:ext cx="4896544" cy="5687711"/>
          </a:xfrm>
          <a:prstGeom prst="rect">
            <a:avLst/>
          </a:prstGeom>
        </p:spPr>
        <p:txBody>
          <a:bodyPr wrap="square">
            <a:spAutoFit/>
          </a:bodyPr>
          <a:lstStyle/>
          <a:p>
            <a:pPr>
              <a:buClr>
                <a:srgbClr val="0070C0"/>
              </a:buClr>
            </a:pPr>
            <a:r>
              <a:rPr lang="en-US" sz="2020" b="1" dirty="0" smtClean="0">
                <a:solidFill>
                  <a:srgbClr val="C00000"/>
                </a:solidFill>
              </a:rPr>
              <a:t>Speech-recognition </a:t>
            </a:r>
            <a:r>
              <a:rPr lang="en-US" sz="2020" b="1" dirty="0">
                <a:solidFill>
                  <a:srgbClr val="C00000"/>
                </a:solidFill>
              </a:rPr>
              <a:t>interfaces</a:t>
            </a:r>
          </a:p>
          <a:p>
            <a:pPr marL="347663" indent="-347663">
              <a:buClr>
                <a:srgbClr val="0070C0"/>
              </a:buClr>
              <a:buFont typeface="Wingdings 3" panose="05040102010807070707" pitchFamily="18" charset="2"/>
              <a:buChar char=""/>
            </a:pPr>
            <a:r>
              <a:rPr lang="en-US" sz="2020" dirty="0" smtClean="0"/>
              <a:t>It </a:t>
            </a:r>
            <a:r>
              <a:rPr lang="en-US" sz="2020" dirty="0"/>
              <a:t>would mean that </a:t>
            </a:r>
            <a:r>
              <a:rPr lang="en-US" sz="2020" dirty="0" smtClean="0"/>
              <a:t>anyone could </a:t>
            </a:r>
            <a:r>
              <a:rPr lang="en-US" sz="2020" dirty="0"/>
              <a:t>make a complex machine work without a lot of formal training. </a:t>
            </a:r>
            <a:endParaRPr lang="en-US" sz="2020" dirty="0" smtClean="0"/>
          </a:p>
          <a:p>
            <a:pPr marL="347663" indent="-347663">
              <a:buClr>
                <a:srgbClr val="0070C0"/>
              </a:buClr>
              <a:buFont typeface="Wingdings 3" panose="05040102010807070707" pitchFamily="18" charset="2"/>
              <a:buChar char=""/>
            </a:pPr>
            <a:r>
              <a:rPr lang="en-US" sz="2020" dirty="0" smtClean="0"/>
              <a:t>However</a:t>
            </a:r>
            <a:r>
              <a:rPr lang="en-US" sz="2020" dirty="0"/>
              <a:t>, if you ask a Help menu, ‘How do I </a:t>
            </a:r>
            <a:r>
              <a:rPr lang="en-US" sz="2020" dirty="0" smtClean="0"/>
              <a:t>print this </a:t>
            </a:r>
            <a:r>
              <a:rPr lang="en-US" sz="2020" dirty="0"/>
              <a:t>document double-sided?’ you are unlikely to get the correct answer first time, if at all. </a:t>
            </a:r>
            <a:endParaRPr lang="en-US" sz="2020" dirty="0" smtClean="0"/>
          </a:p>
          <a:p>
            <a:pPr marL="347663" indent="-347663">
              <a:buClr>
                <a:srgbClr val="0070C0"/>
              </a:buClr>
              <a:buFont typeface="Wingdings 3" panose="05040102010807070707" pitchFamily="18" charset="2"/>
              <a:buChar char=""/>
            </a:pPr>
            <a:r>
              <a:rPr lang="en-US" sz="2020" dirty="0" smtClean="0"/>
              <a:t>People </a:t>
            </a:r>
            <a:r>
              <a:rPr lang="en-US" sz="2020" dirty="0"/>
              <a:t>make grammatical </a:t>
            </a:r>
            <a:r>
              <a:rPr lang="en-US" sz="2020" dirty="0" smtClean="0"/>
              <a:t>errors or </a:t>
            </a:r>
            <a:r>
              <a:rPr lang="en-US" sz="2020" dirty="0"/>
              <a:t>are imprecise or verbose (using more words than they need to) when they speak, which can make it hard to interpret </a:t>
            </a:r>
            <a:r>
              <a:rPr lang="en-US" sz="2020" dirty="0" smtClean="0"/>
              <a:t>their wishes</a:t>
            </a:r>
            <a:r>
              <a:rPr lang="en-US" sz="2020" dirty="0"/>
              <a:t>. </a:t>
            </a:r>
            <a:endParaRPr lang="en-US" sz="2020" dirty="0" smtClean="0"/>
          </a:p>
          <a:p>
            <a:pPr marL="347663" indent="-347663">
              <a:buClr>
                <a:srgbClr val="0070C0"/>
              </a:buClr>
              <a:buFont typeface="Wingdings 3" panose="05040102010807070707" pitchFamily="18" charset="2"/>
              <a:buChar char=""/>
            </a:pPr>
            <a:r>
              <a:rPr lang="en-US" sz="2020" dirty="0" smtClean="0"/>
              <a:t>Artificial </a:t>
            </a:r>
            <a:r>
              <a:rPr lang="en-US" sz="2020" dirty="0"/>
              <a:t>language is often more concise and precise than natural language. ‘Print double-sided how?’ is </a:t>
            </a:r>
            <a:r>
              <a:rPr lang="en-US" sz="2020" dirty="0" smtClean="0"/>
              <a:t>more likely </a:t>
            </a:r>
            <a:r>
              <a:rPr lang="en-US" sz="2020" dirty="0"/>
              <a:t>to get you the information you’re after.</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4" name="Picture 3"/>
          <p:cNvPicPr>
            <a:picLocks noChangeAspect="1"/>
          </p:cNvPicPr>
          <p:nvPr/>
        </p:nvPicPr>
        <p:blipFill rotWithShape="1">
          <a:blip r:embed="rId3"/>
          <a:srcRect l="33463" t="18500" r="35038" b="11938"/>
          <a:stretch/>
        </p:blipFill>
        <p:spPr>
          <a:xfrm>
            <a:off x="5580112" y="1124743"/>
            <a:ext cx="3384376" cy="4484298"/>
          </a:xfrm>
          <a:prstGeom prst="rect">
            <a:avLst/>
          </a:prstGeom>
        </p:spPr>
      </p:pic>
      <p:sp>
        <p:nvSpPr>
          <p:cNvPr id="7" name="TextBox 6">
            <a:hlinkClick r:id="rId4" action="ppaction://hlinkfile"/>
          </p:cNvPr>
          <p:cNvSpPr txBox="1"/>
          <p:nvPr/>
        </p:nvSpPr>
        <p:spPr>
          <a:xfrm>
            <a:off x="5980727" y="5813520"/>
            <a:ext cx="2583145"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45720" rIns="45720" rtlCol="0">
            <a:spAutoFit/>
          </a:bodyPr>
          <a:lstStyle/>
          <a:p>
            <a:pPr algn="ctr">
              <a:buClr>
                <a:srgbClr val="C00000"/>
              </a:buClr>
              <a:buSzPct val="80000"/>
            </a:pPr>
            <a:r>
              <a:rPr lang="en-US" sz="2400" b="1" dirty="0" smtClean="0"/>
              <a:t>Speech Recognition</a:t>
            </a:r>
          </a:p>
        </p:txBody>
      </p:sp>
    </p:spTree>
    <p:extLst>
      <p:ext uri="{BB962C8B-B14F-4D97-AF65-F5344CB8AC3E}">
        <p14:creationId xmlns:p14="http://schemas.microsoft.com/office/powerpoint/2010/main" val="26983998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683568" y="1103833"/>
            <a:ext cx="5112568" cy="4401205"/>
          </a:xfrm>
          <a:prstGeom prst="rect">
            <a:avLst/>
          </a:prstGeom>
        </p:spPr>
        <p:txBody>
          <a:bodyPr wrap="square">
            <a:spAutoFit/>
          </a:bodyPr>
          <a:lstStyle/>
          <a:p>
            <a:pPr>
              <a:buClr>
                <a:srgbClr val="0070C0"/>
              </a:buClr>
            </a:pPr>
            <a:r>
              <a:rPr lang="en-US" sz="2000" b="1" dirty="0" smtClean="0">
                <a:solidFill>
                  <a:srgbClr val="C00000"/>
                </a:solidFill>
              </a:rPr>
              <a:t>Touch- </a:t>
            </a:r>
            <a:r>
              <a:rPr lang="en-US" sz="2000" b="1" dirty="0">
                <a:solidFill>
                  <a:srgbClr val="C00000"/>
                </a:solidFill>
              </a:rPr>
              <a:t>or gesture-control interfaces</a:t>
            </a:r>
          </a:p>
          <a:p>
            <a:pPr marL="347663" indent="-347663">
              <a:buClr>
                <a:srgbClr val="0070C0"/>
              </a:buClr>
              <a:buFont typeface="Wingdings 3" panose="05040102010807070707" pitchFamily="18" charset="2"/>
              <a:buChar char=""/>
            </a:pPr>
            <a:r>
              <a:rPr lang="en-US" sz="2000" dirty="0"/>
              <a:t>One of the first touch- or gesture-control screens was the </a:t>
            </a:r>
            <a:r>
              <a:rPr lang="en-US" sz="2000" dirty="0" err="1"/>
              <a:t>DiamondTouch</a:t>
            </a:r>
            <a:r>
              <a:rPr lang="en-US" sz="2000" dirty="0"/>
              <a:t> table, which was developed by </a:t>
            </a:r>
            <a:r>
              <a:rPr lang="en-US" sz="2000" dirty="0" smtClean="0"/>
              <a:t>Mitsubishi Electric </a:t>
            </a:r>
            <a:r>
              <a:rPr lang="en-US" sz="2000" dirty="0"/>
              <a:t>Research Laboratories (MERL) in 2001. </a:t>
            </a:r>
            <a:endParaRPr lang="en-US" sz="2000" dirty="0" smtClean="0"/>
          </a:p>
          <a:p>
            <a:pPr marL="347663" indent="-347663">
              <a:buClr>
                <a:srgbClr val="0070C0"/>
              </a:buClr>
              <a:buFont typeface="Wingdings 3" panose="05040102010807070707" pitchFamily="18" charset="2"/>
              <a:buChar char=""/>
            </a:pPr>
            <a:r>
              <a:rPr lang="en-US" sz="2000" dirty="0" smtClean="0"/>
              <a:t>Two </a:t>
            </a:r>
            <a:r>
              <a:rPr lang="en-US" sz="2000" dirty="0"/>
              <a:t>or more people could sit at the table and interact with the </a:t>
            </a:r>
            <a:r>
              <a:rPr lang="en-US" sz="2000" dirty="0" smtClean="0"/>
              <a:t>screen, and </a:t>
            </a:r>
            <a:r>
              <a:rPr lang="en-US" sz="2000" dirty="0"/>
              <a:t>the screen knew which person was doing what</a:t>
            </a:r>
            <a:r>
              <a:rPr lang="en-US" sz="2000" dirty="0" smtClean="0"/>
              <a:t>.</a:t>
            </a:r>
          </a:p>
          <a:p>
            <a:pPr marL="347663" indent="-347663">
              <a:buClr>
                <a:srgbClr val="0070C0"/>
              </a:buClr>
              <a:buFont typeface="Wingdings 3" panose="05040102010807070707" pitchFamily="18" charset="2"/>
              <a:buChar char=""/>
            </a:pPr>
            <a:r>
              <a:rPr lang="en-US" sz="2000" dirty="0"/>
              <a:t>Now touch- or gesture-control interfaces are used in smartphones and tablets. The signal travels from the touch point to </a:t>
            </a:r>
            <a:r>
              <a:rPr lang="en-US" sz="2000" dirty="0" smtClean="0"/>
              <a:t>the processor </a:t>
            </a:r>
            <a:r>
              <a:rPr lang="en-US" sz="2000" dirty="0"/>
              <a:t>as electrical impulses. </a:t>
            </a:r>
            <a:endParaRPr lang="en-US" sz="2000" dirty="0" smtClean="0"/>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5" name="Picture 4"/>
          <p:cNvPicPr>
            <a:picLocks noChangeAspect="1"/>
          </p:cNvPicPr>
          <p:nvPr/>
        </p:nvPicPr>
        <p:blipFill rotWithShape="1">
          <a:blip r:embed="rId3"/>
          <a:srcRect l="29525" t="17188" r="30313" b="34250"/>
          <a:stretch/>
        </p:blipFill>
        <p:spPr>
          <a:xfrm>
            <a:off x="5846888" y="1124743"/>
            <a:ext cx="3117600" cy="2261788"/>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rotWithShape="1">
          <a:blip r:embed="rId4"/>
          <a:srcRect l="28826" t="37162" r="30225" b="19526"/>
          <a:stretch/>
        </p:blipFill>
        <p:spPr>
          <a:xfrm>
            <a:off x="5846888" y="3538756"/>
            <a:ext cx="3117600" cy="1978476"/>
          </a:xfrm>
          <a:prstGeom prst="rect">
            <a:avLst/>
          </a:prstGeom>
          <a:effectLst>
            <a:outerShdw blurRad="50800" dist="38100" dir="2700000" algn="tl" rotWithShape="0">
              <a:prstClr val="black">
                <a:alpha val="40000"/>
              </a:prstClr>
            </a:outerShdw>
          </a:effectLst>
        </p:spPr>
      </p:pic>
      <p:sp>
        <p:nvSpPr>
          <p:cNvPr id="8" name="Rectangle 7"/>
          <p:cNvSpPr/>
          <p:nvPr/>
        </p:nvSpPr>
        <p:spPr>
          <a:xfrm>
            <a:off x="702041" y="5407476"/>
            <a:ext cx="8262447" cy="1323439"/>
          </a:xfrm>
          <a:prstGeom prst="rect">
            <a:avLst/>
          </a:prstGeom>
        </p:spPr>
        <p:txBody>
          <a:bodyPr wrap="square">
            <a:spAutoFit/>
          </a:bodyPr>
          <a:lstStyle/>
          <a:p>
            <a:pPr marL="347663" indent="-347663">
              <a:buClr>
                <a:srgbClr val="0070C0"/>
              </a:buClr>
              <a:buFont typeface="Wingdings 3" panose="05040102010807070707" pitchFamily="18" charset="2"/>
              <a:buChar char=""/>
            </a:pPr>
            <a:r>
              <a:rPr lang="en-US" sz="2000" dirty="0"/>
              <a:t>The processor analyses the data it </a:t>
            </a:r>
            <a:r>
              <a:rPr lang="en-US" sz="2000" dirty="0" smtClean="0"/>
              <a:t/>
            </a:r>
            <a:br>
              <a:rPr lang="en-US" sz="2000" dirty="0" smtClean="0"/>
            </a:br>
            <a:r>
              <a:rPr lang="en-US" sz="2000" dirty="0" smtClean="0"/>
              <a:t>receives</a:t>
            </a:r>
            <a:r>
              <a:rPr lang="en-US" sz="2000" dirty="0"/>
              <a:t>, noting for example where the touch starts and ends. </a:t>
            </a:r>
          </a:p>
          <a:p>
            <a:pPr marL="347663" indent="-347663">
              <a:buClr>
                <a:srgbClr val="0070C0"/>
              </a:buClr>
              <a:buFont typeface="Wingdings 3" panose="05040102010807070707" pitchFamily="18" charset="2"/>
              <a:buChar char=""/>
            </a:pPr>
            <a:r>
              <a:rPr lang="en-US" sz="2000" dirty="0"/>
              <a:t>It then sends the instructions to the operating system to carry out the required tasks. And it all happens in a matter of nanoseconds.</a:t>
            </a:r>
          </a:p>
        </p:txBody>
      </p:sp>
    </p:spTree>
    <p:extLst>
      <p:ext uri="{BB962C8B-B14F-4D97-AF65-F5344CB8AC3E}">
        <p14:creationId xmlns:p14="http://schemas.microsoft.com/office/powerpoint/2010/main" val="47799972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048672" cy="5706177"/>
          </a:xfrm>
          <a:prstGeom prst="rect">
            <a:avLst/>
          </a:prstGeom>
        </p:spPr>
        <p:txBody>
          <a:bodyPr wrap="square">
            <a:spAutoFit/>
          </a:bodyPr>
          <a:lstStyle/>
          <a:p>
            <a:pPr>
              <a:buClr>
                <a:srgbClr val="0070C0"/>
              </a:buClr>
            </a:pPr>
            <a:r>
              <a:rPr lang="en-US" sz="2280" b="1" dirty="0" smtClean="0">
                <a:solidFill>
                  <a:srgbClr val="C00000"/>
                </a:solidFill>
              </a:rPr>
              <a:t>What </a:t>
            </a:r>
            <a:r>
              <a:rPr lang="en-US" sz="2280" b="1" dirty="0">
                <a:solidFill>
                  <a:srgbClr val="C00000"/>
                </a:solidFill>
              </a:rPr>
              <a:t>does your user want?</a:t>
            </a:r>
          </a:p>
          <a:p>
            <a:pPr marL="347663" indent="-347663">
              <a:buClr>
                <a:srgbClr val="0070C0"/>
              </a:buClr>
              <a:buFont typeface="Wingdings 3" panose="05040102010807070707" pitchFamily="18" charset="2"/>
              <a:buChar char=""/>
            </a:pPr>
            <a:r>
              <a:rPr lang="en-US" sz="2280" dirty="0"/>
              <a:t>Just as it is important to keep your end user in mind when you are designing hardware, it is also important to keep them </a:t>
            </a:r>
            <a:r>
              <a:rPr lang="en-US" sz="2280" dirty="0" smtClean="0"/>
              <a:t>in mind </a:t>
            </a:r>
            <a:r>
              <a:rPr lang="en-US" sz="2280" dirty="0"/>
              <a:t>when you are designing software. </a:t>
            </a:r>
            <a:endParaRPr lang="en-US" sz="2280" dirty="0" smtClean="0"/>
          </a:p>
          <a:p>
            <a:pPr marL="347663" indent="-347663">
              <a:buClr>
                <a:srgbClr val="0070C0"/>
              </a:buClr>
              <a:buFont typeface="Wingdings 3" panose="05040102010807070707" pitchFamily="18" charset="2"/>
              <a:buChar char=""/>
            </a:pPr>
            <a:r>
              <a:rPr lang="en-US" sz="2280" dirty="0" smtClean="0"/>
              <a:t>For </a:t>
            </a:r>
            <a:r>
              <a:rPr lang="en-US" sz="2280" dirty="0"/>
              <a:t>example, if a mobile phone handset has been carefully designed for an </a:t>
            </a:r>
            <a:r>
              <a:rPr lang="en-US" sz="2280" dirty="0" smtClean="0"/>
              <a:t>elderly person </a:t>
            </a:r>
            <a:r>
              <a:rPr lang="en-US" sz="2280" dirty="0"/>
              <a:t>to use, with an easy-to-grip casing, it makes good commercial sense to ensure that the operating system is also </a:t>
            </a:r>
            <a:r>
              <a:rPr lang="en-US" sz="2280" dirty="0" smtClean="0"/>
              <a:t>easy for </a:t>
            </a:r>
            <a:r>
              <a:rPr lang="en-US" sz="2280" dirty="0"/>
              <a:t>an elderly person to use and that the phone does exactly what they need it to do. </a:t>
            </a:r>
            <a:endParaRPr lang="en-US" sz="2280" dirty="0" smtClean="0"/>
          </a:p>
          <a:p>
            <a:pPr marL="347663" indent="-347663">
              <a:buClr>
                <a:srgbClr val="0070C0"/>
              </a:buClr>
              <a:buFont typeface="Wingdings 3" panose="05040102010807070707" pitchFamily="18" charset="2"/>
              <a:buChar char=""/>
            </a:pPr>
            <a:r>
              <a:rPr lang="en-US" sz="2280" dirty="0" smtClean="0"/>
              <a:t>The </a:t>
            </a:r>
            <a:r>
              <a:rPr lang="en-US" sz="2280" dirty="0"/>
              <a:t>same goes for a phone designed </a:t>
            </a:r>
            <a:r>
              <a:rPr lang="en-US" sz="2280" dirty="0" smtClean="0"/>
              <a:t>for a </a:t>
            </a:r>
            <a:r>
              <a:rPr lang="en-US" sz="2280" dirty="0"/>
              <a:t>young child. Users with fewer skills will require more guidance, for example.</a:t>
            </a:r>
            <a:endParaRPr lang="en-US" sz="2280" dirty="0" smtClean="0"/>
          </a:p>
        </p:txBody>
      </p:sp>
      <p:sp>
        <p:nvSpPr>
          <p:cNvPr id="10" name="Title 1"/>
          <p:cNvSpPr>
            <a:spLocks noGrp="1"/>
          </p:cNvSpPr>
          <p:nvPr>
            <p:ph type="title"/>
          </p:nvPr>
        </p:nvSpPr>
        <p:spPr>
          <a:xfrm>
            <a:off x="107504" y="44624"/>
            <a:ext cx="7632848" cy="625434"/>
          </a:xfrm>
        </p:spPr>
        <p:txBody>
          <a:bodyPr>
            <a:noAutofit/>
          </a:bodyPr>
          <a:lstStyle/>
          <a:p>
            <a:r>
              <a:rPr lang="en-US" sz="3000" dirty="0"/>
              <a:t>9.2 </a:t>
            </a:r>
            <a:r>
              <a:rPr lang="en-US" sz="3000" dirty="0" smtClean="0"/>
              <a:t>- Designing </a:t>
            </a:r>
            <a:r>
              <a:rPr lang="en-US" sz="3000" dirty="0"/>
              <a:t>an </a:t>
            </a:r>
            <a:r>
              <a:rPr lang="en-US" sz="3000" dirty="0" smtClean="0"/>
              <a:t>Operating System Interface</a:t>
            </a:r>
            <a:endParaRPr lang="en-GB" sz="3000" b="1" dirty="0" smtClean="0"/>
          </a:p>
        </p:txBody>
      </p:sp>
      <p:pic>
        <p:nvPicPr>
          <p:cNvPr id="4098" name="Picture 2" descr="Image result for elderly person phone"/>
          <p:cNvPicPr>
            <a:picLocks noChangeAspect="1" noChangeArrowheads="1"/>
          </p:cNvPicPr>
          <p:nvPr/>
        </p:nvPicPr>
        <p:blipFill rotWithShape="1">
          <a:blip r:embed="rId3">
            <a:extLst>
              <a:ext uri="{28A0092B-C50C-407E-A947-70E740481C1C}">
                <a14:useLocalDpi xmlns:a14="http://schemas.microsoft.com/office/drawing/2010/main" val="0"/>
              </a:ext>
            </a:extLst>
          </a:blip>
          <a:srcRect l="17063" r="19838"/>
          <a:stretch/>
        </p:blipFill>
        <p:spPr bwMode="auto">
          <a:xfrm>
            <a:off x="6444208" y="1124745"/>
            <a:ext cx="2520280" cy="298779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isabled person ph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4037867"/>
            <a:ext cx="2520280" cy="2559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772287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000" dirty="0"/>
              <a:t>9.2 </a:t>
            </a:r>
            <a:r>
              <a:rPr lang="en-US" sz="3000" dirty="0" smtClean="0"/>
              <a:t>- Designing </a:t>
            </a:r>
            <a:r>
              <a:rPr lang="en-US" sz="3000" dirty="0"/>
              <a:t>an </a:t>
            </a:r>
            <a:r>
              <a:rPr lang="en-US" sz="3000" dirty="0" smtClean="0"/>
              <a:t>Operating System Interface</a:t>
            </a:r>
            <a:endParaRPr lang="en-GB" sz="3000" b="1" dirty="0" smtClean="0"/>
          </a:p>
        </p:txBody>
      </p:sp>
      <p:sp>
        <p:nvSpPr>
          <p:cNvPr id="9" name="Rectangle 11"/>
          <p:cNvSpPr/>
          <p:nvPr/>
        </p:nvSpPr>
        <p:spPr>
          <a:xfrm>
            <a:off x="179512" y="1135033"/>
            <a:ext cx="8724691" cy="5524938"/>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8813"/>
              <a:gd name="connsiteX1" fmla="*/ 8712968 w 8724691"/>
              <a:gd name="connsiteY1" fmla="*/ 0 h 838813"/>
              <a:gd name="connsiteX2" fmla="*/ 8724691 w 8724691"/>
              <a:gd name="connsiteY2" fmla="*/ 801670 h 838813"/>
              <a:gd name="connsiteX3" fmla="*/ 93785 w 8724691"/>
              <a:gd name="connsiteY3" fmla="*/ 804325 h 838813"/>
              <a:gd name="connsiteX4" fmla="*/ 0 w 8724691"/>
              <a:gd name="connsiteY4" fmla="*/ 0 h 838813"/>
              <a:gd name="connsiteX0" fmla="*/ 0 w 8724691"/>
              <a:gd name="connsiteY0" fmla="*/ 0 h 828578"/>
              <a:gd name="connsiteX1" fmla="*/ 8712968 w 8724691"/>
              <a:gd name="connsiteY1" fmla="*/ 0 h 828578"/>
              <a:gd name="connsiteX2" fmla="*/ 8724691 w 8724691"/>
              <a:gd name="connsiteY2" fmla="*/ 801670 h 828578"/>
              <a:gd name="connsiteX3" fmla="*/ 93785 w 8724691"/>
              <a:gd name="connsiteY3" fmla="*/ 804325 h 828578"/>
              <a:gd name="connsiteX4" fmla="*/ 0 w 8724691"/>
              <a:gd name="connsiteY4" fmla="*/ 0 h 828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8578">
                <a:moveTo>
                  <a:pt x="0" y="0"/>
                </a:moveTo>
                <a:lnTo>
                  <a:pt x="8712968" y="0"/>
                </a:lnTo>
                <a:lnTo>
                  <a:pt x="8724691" y="801670"/>
                </a:lnTo>
                <a:cubicBezTo>
                  <a:pt x="5855538" y="864194"/>
                  <a:pt x="2938085" y="797189"/>
                  <a:pt x="93785" y="804325"/>
                </a:cubicBezTo>
                <a:cubicBezTo>
                  <a:pt x="-7816" y="615256"/>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830" b="1" dirty="0" smtClean="0">
                <a:solidFill>
                  <a:srgbClr val="002060"/>
                </a:solidFill>
                <a:latin typeface="Arial" panose="020B0604020202020204" pitchFamily="34" charset="0"/>
                <a:cs typeface="Arial" panose="020B0604020202020204" pitchFamily="34" charset="0"/>
              </a:rPr>
              <a:t>Think-IT</a:t>
            </a:r>
            <a:endParaRPr lang="en-US" sz="2830" b="1" dirty="0">
              <a:solidFill>
                <a:srgbClr val="002060"/>
              </a:solidFill>
              <a:latin typeface="Arial" panose="020B0604020202020204" pitchFamily="34" charset="0"/>
              <a:cs typeface="Arial" panose="020B0604020202020204" pitchFamily="34" charset="0"/>
            </a:endParaRPr>
          </a:p>
          <a:p>
            <a:pPr marL="969963" indent="-969963">
              <a:buClr>
                <a:srgbClr val="C00000"/>
              </a:buClr>
              <a:tabLst>
                <a:tab pos="2070100" algn="l"/>
                <a:tab pos="3863975" algn="l"/>
                <a:tab pos="5468938" algn="l"/>
                <a:tab pos="6815138" algn="l"/>
              </a:tabLst>
            </a:pPr>
            <a:r>
              <a:rPr lang="en-US" sz="2830" b="1" dirty="0">
                <a:solidFill>
                  <a:srgbClr val="000000"/>
                </a:solidFill>
                <a:latin typeface="Arial" panose="020B0604020202020204" pitchFamily="34" charset="0"/>
                <a:cs typeface="Arial" panose="020B0604020202020204" pitchFamily="34" charset="0"/>
              </a:rPr>
              <a:t>9.2.1</a:t>
            </a:r>
            <a:r>
              <a:rPr lang="en-US" sz="2830" dirty="0">
                <a:solidFill>
                  <a:srgbClr val="000000"/>
                </a:solidFill>
                <a:latin typeface="Arial" panose="020B0604020202020204" pitchFamily="34" charset="0"/>
                <a:cs typeface="Arial" panose="020B0604020202020204" pitchFamily="34" charset="0"/>
              </a:rPr>
              <a:t> </a:t>
            </a:r>
            <a:r>
              <a:rPr lang="en-US" sz="2830" dirty="0" smtClean="0">
                <a:solidFill>
                  <a:srgbClr val="000000"/>
                </a:solidFill>
                <a:latin typeface="Arial" panose="020B0604020202020204" pitchFamily="34" charset="0"/>
                <a:cs typeface="Arial" panose="020B0604020202020204" pitchFamily="34" charset="0"/>
              </a:rPr>
              <a:t>	Find </a:t>
            </a:r>
            <a:r>
              <a:rPr lang="en-US" sz="2830" dirty="0">
                <a:solidFill>
                  <a:srgbClr val="000000"/>
                </a:solidFill>
                <a:latin typeface="Arial" panose="020B0604020202020204" pitchFamily="34" charset="0"/>
                <a:cs typeface="Arial" panose="020B0604020202020204" pitchFamily="34" charset="0"/>
              </a:rPr>
              <a:t>the persona and questionnaire you created for Unit 8, as well as the data you collected from your user </a:t>
            </a:r>
            <a:r>
              <a:rPr lang="en-US" sz="2830" dirty="0" smtClean="0">
                <a:solidFill>
                  <a:srgbClr val="000000"/>
                </a:solidFill>
                <a:latin typeface="Arial" panose="020B0604020202020204" pitchFamily="34" charset="0"/>
                <a:cs typeface="Arial" panose="020B0604020202020204" pitchFamily="34" charset="0"/>
              </a:rPr>
              <a:t>group and </a:t>
            </a:r>
            <a:r>
              <a:rPr lang="en-US" sz="2830" dirty="0">
                <a:solidFill>
                  <a:srgbClr val="000000"/>
                </a:solidFill>
                <a:latin typeface="Arial" panose="020B0604020202020204" pitchFamily="34" charset="0"/>
                <a:cs typeface="Arial" panose="020B0604020202020204" pitchFamily="34" charset="0"/>
              </a:rPr>
              <a:t>the final prototype for your hand-held digital device. Use the information to answer the following questions:</a:t>
            </a:r>
          </a:p>
          <a:p>
            <a:pPr marL="457200" indent="-457200">
              <a:buClr>
                <a:srgbClr val="C00000"/>
              </a:buClr>
              <a:buFont typeface="+mj-lt"/>
              <a:buAutoNum type="alphaLcParenR"/>
              <a:tabLst>
                <a:tab pos="2070100" algn="l"/>
                <a:tab pos="3863975" algn="l"/>
                <a:tab pos="5468938" algn="l"/>
                <a:tab pos="6815138" algn="l"/>
              </a:tabLst>
            </a:pPr>
            <a:r>
              <a:rPr lang="en-US" sz="2830" dirty="0" smtClean="0">
                <a:solidFill>
                  <a:srgbClr val="000000"/>
                </a:solidFill>
                <a:latin typeface="Arial" panose="020B0604020202020204" pitchFamily="34" charset="0"/>
                <a:cs typeface="Arial" panose="020B0604020202020204" pitchFamily="34" charset="0"/>
              </a:rPr>
              <a:t>What </a:t>
            </a:r>
            <a:r>
              <a:rPr lang="en-US" sz="2830" dirty="0">
                <a:solidFill>
                  <a:srgbClr val="000000"/>
                </a:solidFill>
                <a:latin typeface="Arial" panose="020B0604020202020204" pitchFamily="34" charset="0"/>
                <a:cs typeface="Arial" panose="020B0604020202020204" pitchFamily="34" charset="0"/>
              </a:rPr>
              <a:t>problems do your users have interacting with the operating system on their hand-held digital device?</a:t>
            </a:r>
          </a:p>
          <a:p>
            <a:pPr marL="457200" indent="-457200">
              <a:buClr>
                <a:srgbClr val="C00000"/>
              </a:buClr>
              <a:buFont typeface="+mj-lt"/>
              <a:buAutoNum type="alphaLcParenR"/>
              <a:tabLst>
                <a:tab pos="2070100" algn="l"/>
                <a:tab pos="3863975" algn="l"/>
                <a:tab pos="5468938" algn="l"/>
                <a:tab pos="6815138" algn="l"/>
              </a:tabLst>
            </a:pPr>
            <a:r>
              <a:rPr lang="en-US" sz="2830" dirty="0" smtClean="0">
                <a:solidFill>
                  <a:srgbClr val="000000"/>
                </a:solidFill>
                <a:latin typeface="Arial" panose="020B0604020202020204" pitchFamily="34" charset="0"/>
                <a:cs typeface="Arial" panose="020B0604020202020204" pitchFamily="34" charset="0"/>
              </a:rPr>
              <a:t>How </a:t>
            </a:r>
            <a:r>
              <a:rPr lang="en-US" sz="2830" dirty="0">
                <a:solidFill>
                  <a:srgbClr val="000000"/>
                </a:solidFill>
                <a:latin typeface="Arial" panose="020B0604020202020204" pitchFamily="34" charset="0"/>
                <a:cs typeface="Arial" panose="020B0604020202020204" pitchFamily="34" charset="0"/>
              </a:rPr>
              <a:t>might the interface be redesigned to resolve some or all of the problems they are experiencing?</a:t>
            </a:r>
            <a:endParaRPr lang="en-US" sz="2830" dirty="0" smtClean="0">
              <a:solidFill>
                <a:srgbClr val="000000"/>
              </a:solidFill>
              <a:latin typeface="Arial" panose="020B0604020202020204" pitchFamily="34" charset="0"/>
              <a:cs typeface="Arial" panose="020B0604020202020204" pitchFamily="34" charset="0"/>
            </a:endParaRPr>
          </a:p>
        </p:txBody>
      </p:sp>
      <p:sp>
        <p:nvSpPr>
          <p:cNvPr id="11" name="Oval 10"/>
          <p:cNvSpPr/>
          <p:nvPr/>
        </p:nvSpPr>
        <p:spPr>
          <a:xfrm rot="1949270">
            <a:off x="8574342" y="1071052"/>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0904990"/>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000" dirty="0"/>
              <a:t>9.2 </a:t>
            </a:r>
            <a:r>
              <a:rPr lang="en-US" sz="3000" dirty="0" smtClean="0"/>
              <a:t>- Designing </a:t>
            </a:r>
            <a:r>
              <a:rPr lang="en-US" sz="3000" dirty="0"/>
              <a:t>an </a:t>
            </a:r>
            <a:r>
              <a:rPr lang="en-US" sz="3000" dirty="0" smtClean="0"/>
              <a:t>Operating System Interface</a:t>
            </a:r>
            <a:endParaRPr lang="en-GB" sz="3000" b="1" dirty="0" smtClean="0"/>
          </a:p>
        </p:txBody>
      </p:sp>
      <p:sp>
        <p:nvSpPr>
          <p:cNvPr id="5" name="Rectangle 24"/>
          <p:cNvSpPr/>
          <p:nvPr/>
        </p:nvSpPr>
        <p:spPr>
          <a:xfrm>
            <a:off x="168891" y="1151776"/>
            <a:ext cx="8795597" cy="5632311"/>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0195"/>
              <a:gd name="connsiteX1" fmla="*/ 8708512 w 8708512"/>
              <a:gd name="connsiteY1" fmla="*/ 0 h 960195"/>
              <a:gd name="connsiteX2" fmla="*/ 8708512 w 8708512"/>
              <a:gd name="connsiteY2" fmla="*/ 901336 h 960195"/>
              <a:gd name="connsiteX3" fmla="*/ 130361 w 8708512"/>
              <a:gd name="connsiteY3" fmla="*/ 912141 h 960195"/>
              <a:gd name="connsiteX4" fmla="*/ 0 w 8708512"/>
              <a:gd name="connsiteY4" fmla="*/ 0 h 960195"/>
              <a:gd name="connsiteX0" fmla="*/ 0 w 8708512"/>
              <a:gd name="connsiteY0" fmla="*/ 0 h 953360"/>
              <a:gd name="connsiteX1" fmla="*/ 8708512 w 8708512"/>
              <a:gd name="connsiteY1" fmla="*/ 0 h 953360"/>
              <a:gd name="connsiteX2" fmla="*/ 8708512 w 8708512"/>
              <a:gd name="connsiteY2" fmla="*/ 901336 h 953360"/>
              <a:gd name="connsiteX3" fmla="*/ 130361 w 8708512"/>
              <a:gd name="connsiteY3" fmla="*/ 912141 h 953360"/>
              <a:gd name="connsiteX4" fmla="*/ 0 w 8708512"/>
              <a:gd name="connsiteY4" fmla="*/ 0 h 953360"/>
              <a:gd name="connsiteX0" fmla="*/ 0 w 8708512"/>
              <a:gd name="connsiteY0" fmla="*/ 0 h 956909"/>
              <a:gd name="connsiteX1" fmla="*/ 8708512 w 8708512"/>
              <a:gd name="connsiteY1" fmla="*/ 0 h 956909"/>
              <a:gd name="connsiteX2" fmla="*/ 8708512 w 8708512"/>
              <a:gd name="connsiteY2" fmla="*/ 901336 h 956909"/>
              <a:gd name="connsiteX3" fmla="*/ 130361 w 8708512"/>
              <a:gd name="connsiteY3" fmla="*/ 921608 h 956909"/>
              <a:gd name="connsiteX4" fmla="*/ 0 w 8708512"/>
              <a:gd name="connsiteY4" fmla="*/ 0 h 956909"/>
              <a:gd name="connsiteX0" fmla="*/ 0 w 8708512"/>
              <a:gd name="connsiteY0" fmla="*/ 0 h 949536"/>
              <a:gd name="connsiteX1" fmla="*/ 8708512 w 8708512"/>
              <a:gd name="connsiteY1" fmla="*/ 0 h 949536"/>
              <a:gd name="connsiteX2" fmla="*/ 8708512 w 8708512"/>
              <a:gd name="connsiteY2" fmla="*/ 901336 h 949536"/>
              <a:gd name="connsiteX3" fmla="*/ 130361 w 8708512"/>
              <a:gd name="connsiteY3" fmla="*/ 921608 h 949536"/>
              <a:gd name="connsiteX4" fmla="*/ 0 w 8708512"/>
              <a:gd name="connsiteY4" fmla="*/ 0 h 949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49536">
                <a:moveTo>
                  <a:pt x="0" y="0"/>
                </a:moveTo>
                <a:lnTo>
                  <a:pt x="8708512" y="0"/>
                </a:lnTo>
                <a:lnTo>
                  <a:pt x="8708512" y="901336"/>
                </a:lnTo>
                <a:cubicBezTo>
                  <a:pt x="5368012" y="999027"/>
                  <a:pt x="3001937" y="917261"/>
                  <a:pt x="130361" y="921608"/>
                </a:cubicBezTo>
                <a:cubicBezTo>
                  <a:pt x="5314" y="793101"/>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1980" b="1" dirty="0" smtClean="0">
                <a:solidFill>
                  <a:srgbClr val="C00000"/>
                </a:solidFill>
                <a:latin typeface="Arial" panose="020B0604020202020204" pitchFamily="34" charset="0"/>
                <a:cs typeface="Arial" panose="020B0604020202020204" pitchFamily="34" charset="0"/>
              </a:rPr>
              <a:t>Plan-IT</a:t>
            </a:r>
            <a:endParaRPr lang="en-US" sz="1980" b="1" dirty="0">
              <a:solidFill>
                <a:srgbClr val="C00000"/>
              </a:solidFill>
              <a:latin typeface="Arial" panose="020B0604020202020204" pitchFamily="34" charset="0"/>
              <a:cs typeface="Arial" panose="020B0604020202020204" pitchFamily="34" charset="0"/>
            </a:endParaRPr>
          </a:p>
          <a:p>
            <a:pPr marL="749300" indent="-749300">
              <a:buClr>
                <a:srgbClr val="C00000"/>
              </a:buClr>
              <a:tabLst>
                <a:tab pos="2420938" algn="l"/>
              </a:tabLst>
            </a:pPr>
            <a:r>
              <a:rPr lang="en-US" sz="1980" b="1" dirty="0">
                <a:solidFill>
                  <a:srgbClr val="000000"/>
                </a:solidFill>
                <a:latin typeface="Arial" panose="020B0604020202020204" pitchFamily="34" charset="0"/>
                <a:cs typeface="Arial" panose="020B0604020202020204" pitchFamily="34" charset="0"/>
              </a:rPr>
              <a:t>9.2.2</a:t>
            </a:r>
            <a:r>
              <a:rPr lang="en-US" sz="1980" dirty="0">
                <a:solidFill>
                  <a:srgbClr val="000000"/>
                </a:solidFill>
                <a:latin typeface="Arial" panose="020B0604020202020204" pitchFamily="34" charset="0"/>
                <a:cs typeface="Arial" panose="020B0604020202020204" pitchFamily="34" charset="0"/>
              </a:rPr>
              <a:t> </a:t>
            </a:r>
            <a:r>
              <a:rPr lang="en-US" sz="1980" dirty="0" smtClean="0">
                <a:solidFill>
                  <a:srgbClr val="000000"/>
                </a:solidFill>
                <a:latin typeface="Arial" panose="020B0604020202020204" pitchFamily="34" charset="0"/>
                <a:cs typeface="Arial" panose="020B0604020202020204" pitchFamily="34" charset="0"/>
              </a:rPr>
              <a:t>	Once </a:t>
            </a:r>
            <a:r>
              <a:rPr lang="en-US" sz="1980" dirty="0">
                <a:solidFill>
                  <a:srgbClr val="000000"/>
                </a:solidFill>
                <a:latin typeface="Arial" panose="020B0604020202020204" pitchFamily="34" charset="0"/>
                <a:cs typeface="Arial" panose="020B0604020202020204" pitchFamily="34" charset="0"/>
              </a:rPr>
              <a:t>you know how the user will be interacting with your hand-held digital device, you need to consider what </a:t>
            </a:r>
            <a:r>
              <a:rPr lang="en-US" sz="1980" dirty="0" smtClean="0">
                <a:solidFill>
                  <a:srgbClr val="000000"/>
                </a:solidFill>
                <a:latin typeface="Arial" panose="020B0604020202020204" pitchFamily="34" charset="0"/>
                <a:cs typeface="Arial" panose="020B0604020202020204" pitchFamily="34" charset="0"/>
              </a:rPr>
              <a:t>they will </a:t>
            </a:r>
            <a:r>
              <a:rPr lang="en-US" sz="1980" dirty="0">
                <a:solidFill>
                  <a:srgbClr val="000000"/>
                </a:solidFill>
                <a:latin typeface="Arial" panose="020B0604020202020204" pitchFamily="34" charset="0"/>
                <a:cs typeface="Arial" panose="020B0604020202020204" pitchFamily="34" charset="0"/>
              </a:rPr>
              <a:t>be doing with the device. You need to identify what the user’s objectives are and what features your </a:t>
            </a:r>
            <a:r>
              <a:rPr lang="en-US" sz="1980" dirty="0" smtClean="0">
                <a:solidFill>
                  <a:srgbClr val="000000"/>
                </a:solidFill>
                <a:latin typeface="Arial" panose="020B0604020202020204" pitchFamily="34" charset="0"/>
                <a:cs typeface="Arial" panose="020B0604020202020204" pitchFamily="34" charset="0"/>
              </a:rPr>
              <a:t>device will </a:t>
            </a:r>
            <a:r>
              <a:rPr lang="en-US" sz="1980" dirty="0">
                <a:solidFill>
                  <a:srgbClr val="000000"/>
                </a:solidFill>
                <a:latin typeface="Arial" panose="020B0604020202020204" pitchFamily="34" charset="0"/>
                <a:cs typeface="Arial" panose="020B0604020202020204" pitchFamily="34" charset="0"/>
              </a:rPr>
              <a:t>provide to meet those objectives. You then need </a:t>
            </a:r>
            <a:r>
              <a:rPr lang="en-US" sz="1980" dirty="0" smtClean="0">
                <a:solidFill>
                  <a:srgbClr val="000000"/>
                </a:solidFill>
                <a:latin typeface="Arial" panose="020B0604020202020204" pitchFamily="34" charset="0"/>
                <a:cs typeface="Arial" panose="020B0604020202020204" pitchFamily="34" charset="0"/>
              </a:rPr>
              <a:t>to </a:t>
            </a:r>
            <a:r>
              <a:rPr lang="en-US" sz="1980" dirty="0">
                <a:solidFill>
                  <a:srgbClr val="000000"/>
                </a:solidFill>
                <a:latin typeface="Arial" panose="020B0604020202020204" pitchFamily="34" charset="0"/>
                <a:cs typeface="Arial" panose="020B0604020202020204" pitchFamily="34" charset="0"/>
              </a:rPr>
              <a:t>describe how </a:t>
            </a:r>
            <a:r>
              <a:rPr lang="en-US" sz="1980" dirty="0" smtClean="0">
                <a:solidFill>
                  <a:srgbClr val="000000"/>
                </a:solidFill>
                <a:latin typeface="Arial" panose="020B0604020202020204" pitchFamily="34" charset="0"/>
                <a:cs typeface="Arial" panose="020B0604020202020204" pitchFamily="34" charset="0"/>
              </a:rPr>
              <a:t/>
            </a:r>
            <a:br>
              <a:rPr lang="en-US" sz="1980" dirty="0" smtClean="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easy your features </a:t>
            </a:r>
            <a:r>
              <a:rPr lang="en-US" sz="1980" dirty="0">
                <a:solidFill>
                  <a:srgbClr val="000000"/>
                </a:solidFill>
                <a:latin typeface="Arial" panose="020B0604020202020204" pitchFamily="34" charset="0"/>
                <a:cs typeface="Arial" panose="020B0604020202020204" pitchFamily="34" charset="0"/>
              </a:rPr>
              <a:t>will </a:t>
            </a:r>
            <a:r>
              <a:rPr lang="en-US" sz="1980" dirty="0" smtClean="0">
                <a:solidFill>
                  <a:srgbClr val="000000"/>
                </a:solidFill>
                <a:latin typeface="Arial" panose="020B0604020202020204" pitchFamily="34" charset="0"/>
                <a:cs typeface="Arial" panose="020B0604020202020204" pitchFamily="34" charset="0"/>
              </a:rPr>
              <a:t/>
            </a:r>
            <a:br>
              <a:rPr lang="en-US" sz="1980" dirty="0" smtClean="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be </a:t>
            </a:r>
            <a:r>
              <a:rPr lang="en-US" sz="1980" dirty="0">
                <a:solidFill>
                  <a:srgbClr val="000000"/>
                </a:solidFill>
                <a:latin typeface="Arial" panose="020B0604020202020204" pitchFamily="34" charset="0"/>
                <a:cs typeface="Arial" panose="020B0604020202020204" pitchFamily="34" charset="0"/>
              </a:rPr>
              <a:t>for your </a:t>
            </a:r>
            <a:r>
              <a:rPr lang="en-US" sz="1980" dirty="0" smtClean="0">
                <a:solidFill>
                  <a:srgbClr val="000000"/>
                </a:solidFill>
                <a:latin typeface="Arial" panose="020B0604020202020204" pitchFamily="34" charset="0"/>
                <a:cs typeface="Arial" panose="020B0604020202020204" pitchFamily="34" charset="0"/>
              </a:rPr>
              <a:t>target </a:t>
            </a:r>
            <a:br>
              <a:rPr lang="en-US" sz="1980" dirty="0" smtClean="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audience </a:t>
            </a:r>
            <a:r>
              <a:rPr lang="en-US" sz="1980" dirty="0">
                <a:solidFill>
                  <a:srgbClr val="000000"/>
                </a:solidFill>
                <a:latin typeface="Arial" panose="020B0604020202020204" pitchFamily="34" charset="0"/>
                <a:cs typeface="Arial" panose="020B0604020202020204" pitchFamily="34" charset="0"/>
              </a:rPr>
              <a:t>to use. Do </a:t>
            </a:r>
            <a:br>
              <a:rPr lang="en-US" sz="1980" dirty="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this </a:t>
            </a:r>
            <a:r>
              <a:rPr lang="en-US" sz="1980" dirty="0">
                <a:solidFill>
                  <a:srgbClr val="000000"/>
                </a:solidFill>
                <a:latin typeface="Arial" panose="020B0604020202020204" pitchFamily="34" charset="0"/>
                <a:cs typeface="Arial" panose="020B0604020202020204" pitchFamily="34" charset="0"/>
              </a:rPr>
              <a:t>by copying and </a:t>
            </a:r>
            <a:r>
              <a:rPr lang="en-US" sz="1980" dirty="0" smtClean="0">
                <a:solidFill>
                  <a:srgbClr val="000000"/>
                </a:solidFill>
                <a:latin typeface="Arial" panose="020B0604020202020204" pitchFamily="34" charset="0"/>
                <a:cs typeface="Arial" panose="020B0604020202020204" pitchFamily="34" charset="0"/>
              </a:rPr>
              <a:t/>
            </a:r>
            <a:br>
              <a:rPr lang="en-US" sz="1980" dirty="0" smtClean="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completing </a:t>
            </a:r>
            <a:r>
              <a:rPr lang="en-US" sz="1980" dirty="0">
                <a:solidFill>
                  <a:srgbClr val="000000"/>
                </a:solidFill>
                <a:latin typeface="Arial" panose="020B0604020202020204" pitchFamily="34" charset="0"/>
                <a:cs typeface="Arial" panose="020B0604020202020204" pitchFamily="34" charset="0"/>
              </a:rPr>
              <a:t>the first </a:t>
            </a:r>
            <a:r>
              <a:rPr lang="en-US" sz="1980" dirty="0" smtClean="0">
                <a:solidFill>
                  <a:srgbClr val="000000"/>
                </a:solidFill>
                <a:latin typeface="Arial" panose="020B0604020202020204" pitchFamily="34" charset="0"/>
                <a:cs typeface="Arial" panose="020B0604020202020204" pitchFamily="34" charset="0"/>
              </a:rPr>
              <a:t>3</a:t>
            </a:r>
            <a:br>
              <a:rPr lang="en-US" sz="1980" dirty="0" smtClean="0">
                <a:solidFill>
                  <a:srgbClr val="000000"/>
                </a:solidFill>
                <a:latin typeface="Arial" panose="020B0604020202020204" pitchFamily="34" charset="0"/>
                <a:cs typeface="Arial" panose="020B0604020202020204" pitchFamily="34" charset="0"/>
              </a:rPr>
            </a:br>
            <a:r>
              <a:rPr lang="en-US" sz="1980" dirty="0" smtClean="0">
                <a:solidFill>
                  <a:srgbClr val="000000"/>
                </a:solidFill>
                <a:latin typeface="Arial" panose="020B0604020202020204" pitchFamily="34" charset="0"/>
                <a:cs typeface="Arial" panose="020B0604020202020204" pitchFamily="34" charset="0"/>
              </a:rPr>
              <a:t>columns </a:t>
            </a:r>
            <a:r>
              <a:rPr lang="en-US" sz="1980" dirty="0">
                <a:solidFill>
                  <a:srgbClr val="000000"/>
                </a:solidFill>
                <a:latin typeface="Arial" panose="020B0604020202020204" pitchFamily="34" charset="0"/>
                <a:cs typeface="Arial" panose="020B0604020202020204" pitchFamily="34" charset="0"/>
              </a:rPr>
              <a:t>in the </a:t>
            </a:r>
            <a:r>
              <a:rPr lang="en-US" sz="1980" dirty="0" smtClean="0">
                <a:solidFill>
                  <a:srgbClr val="000000"/>
                </a:solidFill>
                <a:latin typeface="Arial" panose="020B0604020202020204" pitchFamily="34" charset="0"/>
                <a:cs typeface="Arial" panose="020B0604020202020204" pitchFamily="34" charset="0"/>
              </a:rPr>
              <a:t>table.</a:t>
            </a:r>
            <a:endParaRPr lang="en-US" sz="1980" dirty="0">
              <a:solidFill>
                <a:srgbClr val="000000"/>
              </a:solidFill>
              <a:latin typeface="Arial" panose="020B0604020202020204" pitchFamily="34" charset="0"/>
              <a:cs typeface="Arial" panose="020B0604020202020204" pitchFamily="34" charset="0"/>
            </a:endParaRPr>
          </a:p>
          <a:p>
            <a:pPr marL="749300" indent="-749300">
              <a:buClr>
                <a:srgbClr val="C00000"/>
              </a:buClr>
              <a:tabLst>
                <a:tab pos="2420938" algn="l"/>
              </a:tabLst>
            </a:pPr>
            <a:r>
              <a:rPr lang="en-US" sz="1980" b="1" dirty="0">
                <a:solidFill>
                  <a:srgbClr val="000000"/>
                </a:solidFill>
                <a:latin typeface="Arial" panose="020B0604020202020204" pitchFamily="34" charset="0"/>
                <a:cs typeface="Arial" panose="020B0604020202020204" pitchFamily="34" charset="0"/>
              </a:rPr>
              <a:t>9.2.3</a:t>
            </a:r>
            <a:r>
              <a:rPr lang="en-US" sz="1980" dirty="0">
                <a:solidFill>
                  <a:srgbClr val="000000"/>
                </a:solidFill>
                <a:latin typeface="Arial" panose="020B0604020202020204" pitchFamily="34" charset="0"/>
                <a:cs typeface="Arial" panose="020B0604020202020204" pitchFamily="34" charset="0"/>
              </a:rPr>
              <a:t> </a:t>
            </a:r>
            <a:r>
              <a:rPr lang="en-US" sz="1980" dirty="0" smtClean="0">
                <a:solidFill>
                  <a:srgbClr val="000000"/>
                </a:solidFill>
                <a:latin typeface="Arial" panose="020B0604020202020204" pitchFamily="34" charset="0"/>
                <a:cs typeface="Arial" panose="020B0604020202020204" pitchFamily="34" charset="0"/>
              </a:rPr>
              <a:t>	Gather </a:t>
            </a:r>
            <a:r>
              <a:rPr lang="en-US" sz="1980" dirty="0">
                <a:solidFill>
                  <a:srgbClr val="000000"/>
                </a:solidFill>
                <a:latin typeface="Arial" panose="020B0604020202020204" pitchFamily="34" charset="0"/>
                <a:cs typeface="Arial" panose="020B0604020202020204" pitchFamily="34" charset="0"/>
              </a:rPr>
              <a:t>feedback on your ideas, asking the person providing the feedback to complete the ‘Evaluation’ column </a:t>
            </a:r>
            <a:r>
              <a:rPr lang="en-US" sz="1980" dirty="0" smtClean="0">
                <a:solidFill>
                  <a:srgbClr val="000000"/>
                </a:solidFill>
                <a:latin typeface="Arial" panose="020B0604020202020204" pitchFamily="34" charset="0"/>
                <a:cs typeface="Arial" panose="020B0604020202020204" pitchFamily="34" charset="0"/>
              </a:rPr>
              <a:t>in your </a:t>
            </a:r>
            <a:r>
              <a:rPr lang="en-US" sz="1980" dirty="0">
                <a:solidFill>
                  <a:srgbClr val="000000"/>
                </a:solidFill>
                <a:latin typeface="Arial" panose="020B0604020202020204" pitchFamily="34" charset="0"/>
                <a:cs typeface="Arial" panose="020B0604020202020204" pitchFamily="34" charset="0"/>
              </a:rPr>
              <a:t>table.</a:t>
            </a:r>
          </a:p>
          <a:p>
            <a:pPr marL="749300" indent="-749300">
              <a:buClr>
                <a:srgbClr val="C00000"/>
              </a:buClr>
              <a:tabLst>
                <a:tab pos="2420938" algn="l"/>
              </a:tabLst>
            </a:pPr>
            <a:r>
              <a:rPr lang="en-US" sz="1980" b="1" dirty="0">
                <a:solidFill>
                  <a:srgbClr val="000000"/>
                </a:solidFill>
                <a:latin typeface="Arial" panose="020B0604020202020204" pitchFamily="34" charset="0"/>
                <a:cs typeface="Arial" panose="020B0604020202020204" pitchFamily="34" charset="0"/>
              </a:rPr>
              <a:t>9.2.4</a:t>
            </a:r>
            <a:r>
              <a:rPr lang="en-US" sz="1980" dirty="0">
                <a:solidFill>
                  <a:srgbClr val="000000"/>
                </a:solidFill>
                <a:latin typeface="Arial" panose="020B0604020202020204" pitchFamily="34" charset="0"/>
                <a:cs typeface="Arial" panose="020B0604020202020204" pitchFamily="34" charset="0"/>
              </a:rPr>
              <a:t> </a:t>
            </a:r>
            <a:r>
              <a:rPr lang="en-US" sz="1980" dirty="0" smtClean="0">
                <a:solidFill>
                  <a:srgbClr val="000000"/>
                </a:solidFill>
                <a:latin typeface="Arial" panose="020B0604020202020204" pitchFamily="34" charset="0"/>
                <a:cs typeface="Arial" panose="020B0604020202020204" pitchFamily="34" charset="0"/>
              </a:rPr>
              <a:t>	Will </a:t>
            </a:r>
            <a:r>
              <a:rPr lang="en-US" sz="1980" dirty="0">
                <a:solidFill>
                  <a:srgbClr val="000000"/>
                </a:solidFill>
                <a:latin typeface="Arial" panose="020B0604020202020204" pitchFamily="34" charset="0"/>
                <a:cs typeface="Arial" panose="020B0604020202020204" pitchFamily="34" charset="0"/>
              </a:rPr>
              <a:t>any of the new technologies being developed or even imagined today help you to better meet some or all </a:t>
            </a:r>
            <a:r>
              <a:rPr lang="en-US" sz="1980" dirty="0" smtClean="0">
                <a:solidFill>
                  <a:srgbClr val="000000"/>
                </a:solidFill>
                <a:latin typeface="Arial" panose="020B0604020202020204" pitchFamily="34" charset="0"/>
                <a:cs typeface="Arial" panose="020B0604020202020204" pitchFamily="34" charset="0"/>
              </a:rPr>
              <a:t>of your </a:t>
            </a:r>
            <a:r>
              <a:rPr lang="en-US" sz="1980" dirty="0">
                <a:solidFill>
                  <a:srgbClr val="000000"/>
                </a:solidFill>
                <a:latin typeface="Arial" panose="020B0604020202020204" pitchFamily="34" charset="0"/>
                <a:cs typeface="Arial" panose="020B0604020202020204" pitchFamily="34" charset="0"/>
              </a:rPr>
              <a:t>user’s objectives? Search the web for information about new technologies and look again at </a:t>
            </a:r>
            <a:r>
              <a:rPr lang="en-US" sz="1980" b="1" dirty="0">
                <a:solidFill>
                  <a:srgbClr val="000000"/>
                </a:solidFill>
                <a:latin typeface="Arial" panose="020B0604020202020204" pitchFamily="34" charset="0"/>
                <a:cs typeface="Arial" panose="020B0604020202020204" pitchFamily="34" charset="0"/>
              </a:rPr>
              <a:t>9.2.1 Think-IT </a:t>
            </a:r>
            <a:r>
              <a:rPr lang="en-US" sz="1980" dirty="0" smtClean="0">
                <a:solidFill>
                  <a:srgbClr val="000000"/>
                </a:solidFill>
                <a:latin typeface="Arial" panose="020B0604020202020204" pitchFamily="34" charset="0"/>
                <a:cs typeface="Arial" panose="020B0604020202020204" pitchFamily="34" charset="0"/>
              </a:rPr>
              <a:t>and </a:t>
            </a:r>
            <a:r>
              <a:rPr lang="en-US" sz="1980" b="1" dirty="0" smtClean="0">
                <a:solidFill>
                  <a:srgbClr val="000000"/>
                </a:solidFill>
                <a:latin typeface="Arial" panose="020B0604020202020204" pitchFamily="34" charset="0"/>
                <a:cs typeface="Arial" panose="020B0604020202020204" pitchFamily="34" charset="0"/>
              </a:rPr>
              <a:t>9.2.2 </a:t>
            </a:r>
            <a:r>
              <a:rPr lang="en-US" sz="1980" b="1" dirty="0">
                <a:solidFill>
                  <a:srgbClr val="000000"/>
                </a:solidFill>
                <a:latin typeface="Arial" panose="020B0604020202020204" pitchFamily="34" charset="0"/>
                <a:cs typeface="Arial" panose="020B0604020202020204" pitchFamily="34" charset="0"/>
              </a:rPr>
              <a:t>Plan-IT</a:t>
            </a:r>
            <a:r>
              <a:rPr lang="en-US" sz="1980" dirty="0">
                <a:solidFill>
                  <a:srgbClr val="000000"/>
                </a:solidFill>
                <a:latin typeface="Arial" panose="020B0604020202020204" pitchFamily="34" charset="0"/>
                <a:cs typeface="Arial" panose="020B0604020202020204" pitchFamily="34" charset="0"/>
              </a:rPr>
              <a:t>.</a:t>
            </a:r>
            <a:endParaRPr lang="en-GB" sz="198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8609541" y="113339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000311360"/>
              </p:ext>
            </p:extLst>
          </p:nvPr>
        </p:nvGraphicFramePr>
        <p:xfrm>
          <a:off x="3707904" y="3271376"/>
          <a:ext cx="5184576" cy="1381760"/>
        </p:xfrm>
        <a:graphic>
          <a:graphicData uri="http://schemas.openxmlformats.org/drawingml/2006/table">
            <a:tbl>
              <a:tblPr firstRow="1" bandRow="1">
                <a:tableStyleId>{5C22544A-7EE6-4342-B048-85BDC9FD1C3A}</a:tableStyleId>
              </a:tblPr>
              <a:tblGrid>
                <a:gridCol w="1406970"/>
                <a:gridCol w="1185318"/>
                <a:gridCol w="1159631"/>
                <a:gridCol w="1432657"/>
              </a:tblGrid>
              <a:tr h="370840">
                <a:tc>
                  <a:txBody>
                    <a:bodyPr/>
                    <a:lstStyle/>
                    <a:p>
                      <a:r>
                        <a:rPr lang="en-US" sz="1800" dirty="0" smtClean="0">
                          <a:latin typeface="Arial" panose="020B0604020202020204" pitchFamily="34" charset="0"/>
                          <a:cs typeface="Arial" panose="020B0604020202020204" pitchFamily="34" charset="0"/>
                        </a:rPr>
                        <a:t>Users Objectives</a:t>
                      </a:r>
                      <a:endParaRPr lang="en-US"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Features</a:t>
                      </a:r>
                      <a:endParaRPr lang="en-US"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Usability</a:t>
                      </a:r>
                      <a:endParaRPr lang="en-US"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Evaluation</a:t>
                      </a:r>
                      <a:endParaRPr lang="en-US" sz="1800" dirty="0">
                        <a:latin typeface="Arial" panose="020B0604020202020204" pitchFamily="34" charset="0"/>
                        <a:cs typeface="Arial" panose="020B0604020202020204" pitchFamily="34" charset="0"/>
                      </a:endParaRPr>
                    </a:p>
                  </a:txBody>
                  <a:tcPr/>
                </a:tc>
              </a:tr>
              <a:tr h="370840">
                <a:tc>
                  <a:txBody>
                    <a:bodyPr/>
                    <a:lstStyle/>
                    <a:p>
                      <a:endParaRPr lang="en-US" sz="1800" dirty="0">
                        <a:latin typeface="Arial" panose="020B0604020202020204" pitchFamily="34" charset="0"/>
                        <a:cs typeface="Arial" panose="020B0604020202020204" pitchFamily="34" charset="0"/>
                      </a:endParaRPr>
                    </a:p>
                  </a:txBody>
                  <a:tcPr/>
                </a:tc>
                <a:tc>
                  <a:txBody>
                    <a:bodyPr/>
                    <a:lstStyle/>
                    <a:p>
                      <a:endParaRPr lang="en-US" sz="1800">
                        <a:latin typeface="Arial" panose="020B0604020202020204" pitchFamily="34" charset="0"/>
                        <a:cs typeface="Arial" panose="020B0604020202020204" pitchFamily="34" charset="0"/>
                      </a:endParaRPr>
                    </a:p>
                  </a:txBody>
                  <a:tcPr/>
                </a:tc>
                <a:tc>
                  <a:txBody>
                    <a:bodyPr/>
                    <a:lstStyle/>
                    <a:p>
                      <a:endParaRPr lang="en-US" sz="1800">
                        <a:latin typeface="Arial" panose="020B0604020202020204" pitchFamily="34" charset="0"/>
                        <a:cs typeface="Arial" panose="020B0604020202020204" pitchFamily="34" charset="0"/>
                      </a:endParaRPr>
                    </a:p>
                  </a:txBody>
                  <a:tcPr/>
                </a:tc>
                <a:tc>
                  <a:txBody>
                    <a:bodyPr/>
                    <a:lstStyle/>
                    <a:p>
                      <a:endParaRPr lang="en-US" sz="1800">
                        <a:latin typeface="Arial" panose="020B0604020202020204" pitchFamily="34" charset="0"/>
                        <a:cs typeface="Arial" panose="020B0604020202020204" pitchFamily="34" charset="0"/>
                      </a:endParaRPr>
                    </a:p>
                  </a:txBody>
                  <a:tcPr/>
                </a:tc>
              </a:tr>
              <a:tr h="370840">
                <a:tc>
                  <a:txBody>
                    <a:bodyPr/>
                    <a:lstStyle/>
                    <a:p>
                      <a:endParaRPr lang="en-US" sz="1800">
                        <a:latin typeface="Arial" panose="020B0604020202020204" pitchFamily="34" charset="0"/>
                        <a:cs typeface="Arial" panose="020B0604020202020204" pitchFamily="34" charset="0"/>
                      </a:endParaRPr>
                    </a:p>
                  </a:txBody>
                  <a:tcPr/>
                </a:tc>
                <a:tc>
                  <a:txBody>
                    <a:bodyPr/>
                    <a:lstStyle/>
                    <a:p>
                      <a:endParaRPr lang="en-US" sz="1800">
                        <a:latin typeface="Arial" panose="020B0604020202020204" pitchFamily="34" charset="0"/>
                        <a:cs typeface="Arial" panose="020B0604020202020204" pitchFamily="34" charset="0"/>
                      </a:endParaRPr>
                    </a:p>
                  </a:txBody>
                  <a:tcPr/>
                </a:tc>
                <a:tc>
                  <a:txBody>
                    <a:bodyPr/>
                    <a:lstStyle/>
                    <a:p>
                      <a:endParaRPr lang="en-US" sz="1800">
                        <a:latin typeface="Arial" panose="020B0604020202020204" pitchFamily="34" charset="0"/>
                        <a:cs typeface="Arial" panose="020B0604020202020204" pitchFamily="34" charset="0"/>
                      </a:endParaRPr>
                    </a:p>
                  </a:txBody>
                  <a:tcPr/>
                </a:tc>
                <a:tc>
                  <a:txBody>
                    <a:bodyPr/>
                    <a:lstStyle/>
                    <a:p>
                      <a:endParaRPr lang="en-US"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4827698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84976" cy="1938992"/>
          </a:xfrm>
          <a:prstGeom prst="rect">
            <a:avLst/>
          </a:prstGeom>
        </p:spPr>
        <p:txBody>
          <a:bodyPr wrap="square">
            <a:spAutoFit/>
          </a:bodyPr>
          <a:lstStyle/>
          <a:p>
            <a:pPr>
              <a:buClr>
                <a:srgbClr val="0070C0"/>
              </a:buClr>
            </a:pPr>
            <a:r>
              <a:rPr lang="en-US" sz="2000" b="1" dirty="0" smtClean="0">
                <a:solidFill>
                  <a:srgbClr val="C00000"/>
                </a:solidFill>
              </a:rPr>
              <a:t>Producing </a:t>
            </a:r>
            <a:r>
              <a:rPr lang="en-US" sz="2000" b="1" dirty="0">
                <a:solidFill>
                  <a:srgbClr val="C00000"/>
                </a:solidFill>
              </a:rPr>
              <a:t>a wireframe</a:t>
            </a:r>
          </a:p>
          <a:p>
            <a:pPr marL="457200" indent="-457200">
              <a:buClr>
                <a:srgbClr val="0070C0"/>
              </a:buClr>
              <a:buFont typeface="Wingdings 3" panose="05040102010807070707" pitchFamily="18" charset="2"/>
              <a:buChar char=""/>
            </a:pPr>
            <a:r>
              <a:rPr lang="en-US" sz="2000" dirty="0"/>
              <a:t>A wireframe is a visual guide showing how the features of a piece of software function, how the different aspects of </a:t>
            </a:r>
            <a:r>
              <a:rPr lang="en-US" sz="2000" dirty="0" smtClean="0"/>
              <a:t>a design </a:t>
            </a:r>
            <a:r>
              <a:rPr lang="en-US" sz="2000" dirty="0"/>
              <a:t>link together. For example, it might show you what a mobile phone screen will look like before a particular button </a:t>
            </a:r>
            <a:r>
              <a:rPr lang="en-US" sz="2000" dirty="0" smtClean="0"/>
              <a:t>is pressed </a:t>
            </a:r>
            <a:r>
              <a:rPr lang="en-US" sz="2000" dirty="0"/>
              <a:t>and what it should look like after the button is pressed.</a:t>
            </a:r>
            <a:endParaRPr lang="en-US" sz="2000" dirty="0" smtClean="0"/>
          </a:p>
        </p:txBody>
      </p:sp>
      <p:sp>
        <p:nvSpPr>
          <p:cNvPr id="10" name="Title 1"/>
          <p:cNvSpPr>
            <a:spLocks noGrp="1"/>
          </p:cNvSpPr>
          <p:nvPr>
            <p:ph type="title"/>
          </p:nvPr>
        </p:nvSpPr>
        <p:spPr>
          <a:xfrm>
            <a:off x="107504" y="44624"/>
            <a:ext cx="7632848" cy="625434"/>
          </a:xfrm>
        </p:spPr>
        <p:txBody>
          <a:bodyPr>
            <a:noAutofit/>
          </a:bodyPr>
          <a:lstStyle/>
          <a:p>
            <a:r>
              <a:rPr lang="en-US" sz="3000" dirty="0"/>
              <a:t>9.2 </a:t>
            </a:r>
            <a:r>
              <a:rPr lang="en-US" sz="3000" dirty="0" smtClean="0"/>
              <a:t>- Designing </a:t>
            </a:r>
            <a:r>
              <a:rPr lang="en-US" sz="3000" dirty="0"/>
              <a:t>an </a:t>
            </a:r>
            <a:r>
              <a:rPr lang="en-US" sz="3000" dirty="0" smtClean="0"/>
              <a:t>Operating System Interface</a:t>
            </a:r>
            <a:endParaRPr lang="en-GB" sz="3000" b="1" dirty="0" smtClean="0"/>
          </a:p>
        </p:txBody>
      </p:sp>
      <p:pic>
        <p:nvPicPr>
          <p:cNvPr id="2" name="Picture 1"/>
          <p:cNvPicPr>
            <a:picLocks noChangeAspect="1"/>
          </p:cNvPicPr>
          <p:nvPr/>
        </p:nvPicPr>
        <p:blipFill rotWithShape="1">
          <a:blip r:embed="rId3"/>
          <a:srcRect l="14563" t="15876" r="16137" b="5376"/>
          <a:stretch/>
        </p:blipFill>
        <p:spPr>
          <a:xfrm>
            <a:off x="3367066" y="2780928"/>
            <a:ext cx="5597422" cy="3888432"/>
          </a:xfrm>
          <a:prstGeom prst="rect">
            <a:avLst/>
          </a:prstGeom>
        </p:spPr>
      </p:pic>
      <p:sp>
        <p:nvSpPr>
          <p:cNvPr id="7" name="TextBox 6"/>
          <p:cNvSpPr txBox="1"/>
          <p:nvPr/>
        </p:nvSpPr>
        <p:spPr>
          <a:xfrm>
            <a:off x="323528" y="5929434"/>
            <a:ext cx="4392488" cy="707886"/>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000" dirty="0" smtClean="0"/>
              <a:t>A wireframe of a revision app for Smartphones</a:t>
            </a:r>
            <a:endParaRPr lang="en-GB" sz="2000" dirty="0"/>
          </a:p>
        </p:txBody>
      </p:sp>
      <p:sp>
        <p:nvSpPr>
          <p:cNvPr id="8" name="Rectangle 20"/>
          <p:cNvSpPr/>
          <p:nvPr/>
        </p:nvSpPr>
        <p:spPr>
          <a:xfrm>
            <a:off x="179512" y="3146391"/>
            <a:ext cx="2957950" cy="2730881"/>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8229"/>
              <a:gd name="connsiteX1" fmla="*/ 8708513 w 8708513"/>
              <a:gd name="connsiteY1" fmla="*/ 0 h 948229"/>
              <a:gd name="connsiteX2" fmla="*/ 8708513 w 8708513"/>
              <a:gd name="connsiteY2" fmla="*/ 887849 h 948229"/>
              <a:gd name="connsiteX3" fmla="*/ 159534 w 8708513"/>
              <a:gd name="connsiteY3" fmla="*/ 884366 h 948229"/>
              <a:gd name="connsiteX4" fmla="*/ 0 w 8708513"/>
              <a:gd name="connsiteY4" fmla="*/ 0 h 948229"/>
              <a:gd name="connsiteX0" fmla="*/ 29769 w 8738282"/>
              <a:gd name="connsiteY0" fmla="*/ 0 h 946314"/>
              <a:gd name="connsiteX1" fmla="*/ 8738282 w 8738282"/>
              <a:gd name="connsiteY1" fmla="*/ 0 h 946314"/>
              <a:gd name="connsiteX2" fmla="*/ 8738282 w 8738282"/>
              <a:gd name="connsiteY2" fmla="*/ 887849 h 946314"/>
              <a:gd name="connsiteX3" fmla="*/ 27225 w 8738282"/>
              <a:gd name="connsiteY3" fmla="*/ 878029 h 946314"/>
              <a:gd name="connsiteX4" fmla="*/ 29769 w 8738282"/>
              <a:gd name="connsiteY4" fmla="*/ 0 h 9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8282" h="946314">
                <a:moveTo>
                  <a:pt x="29769" y="0"/>
                </a:moveTo>
                <a:lnTo>
                  <a:pt x="8738282" y="0"/>
                </a:lnTo>
                <a:lnTo>
                  <a:pt x="8738282" y="887849"/>
                </a:lnTo>
                <a:cubicBezTo>
                  <a:pt x="5897968" y="1008987"/>
                  <a:pt x="2902709" y="909291"/>
                  <a:pt x="27225" y="878029"/>
                </a:cubicBezTo>
                <a:cubicBezTo>
                  <a:pt x="-47021" y="695402"/>
                  <a:pt x="57123" y="264688"/>
                  <a:pt x="29769"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a:solidFill>
                  <a:schemeClr val="tx2"/>
                </a:solidFill>
                <a:latin typeface="Arial" panose="020B0604020202020204" pitchFamily="34" charset="0"/>
                <a:cs typeface="Arial" panose="020B0604020202020204" pitchFamily="34" charset="0"/>
              </a:rPr>
              <a:t>Wireframe</a:t>
            </a:r>
            <a:r>
              <a:rPr lang="en-US" sz="2000" dirty="0">
                <a:latin typeface="Arial" panose="020B0604020202020204" pitchFamily="34" charset="0"/>
                <a:cs typeface="Arial" panose="020B0604020202020204" pitchFamily="34" charset="0"/>
              </a:rPr>
              <a:t>: A visual guide showing how the features of a piece of software function, how the different aspects of </a:t>
            </a:r>
            <a:r>
              <a:rPr lang="en-US" sz="2000" dirty="0" smtClean="0">
                <a:latin typeface="Arial" panose="020B0604020202020204" pitchFamily="34" charset="0"/>
                <a:cs typeface="Arial" panose="020B0604020202020204" pitchFamily="34" charset="0"/>
              </a:rPr>
              <a:t>a design </a:t>
            </a:r>
            <a:r>
              <a:rPr lang="en-US" sz="2000" dirty="0">
                <a:latin typeface="Arial" panose="020B0604020202020204" pitchFamily="34" charset="0"/>
                <a:cs typeface="Arial" panose="020B0604020202020204" pitchFamily="34" charset="0"/>
              </a:rPr>
              <a:t>link together.</a:t>
            </a:r>
            <a:endParaRPr lang="en-GB" sz="2000" u="sng" dirty="0">
              <a:latin typeface="Arial" panose="020B0604020202020204" pitchFamily="34" charset="0"/>
              <a:cs typeface="Arial" panose="020B0604020202020204" pitchFamily="34" charset="0"/>
            </a:endParaRPr>
          </a:p>
        </p:txBody>
      </p:sp>
      <p:sp>
        <p:nvSpPr>
          <p:cNvPr id="9" name="Oval 8"/>
          <p:cNvSpPr/>
          <p:nvPr/>
        </p:nvSpPr>
        <p:spPr>
          <a:xfrm rot="1949270">
            <a:off x="2795548" y="3099082"/>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1528646"/>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000" dirty="0"/>
              <a:t>9.2 </a:t>
            </a:r>
            <a:r>
              <a:rPr lang="en-US" sz="3000" dirty="0" smtClean="0"/>
              <a:t>- Designing </a:t>
            </a:r>
            <a:r>
              <a:rPr lang="en-US" sz="3000" dirty="0"/>
              <a:t>an </a:t>
            </a:r>
            <a:r>
              <a:rPr lang="en-US" sz="3000" dirty="0" smtClean="0"/>
              <a:t>Operating System Interface</a:t>
            </a:r>
            <a:endParaRPr lang="en-GB" sz="3000" b="1" dirty="0" smtClean="0"/>
          </a:p>
        </p:txBody>
      </p:sp>
      <p:sp>
        <p:nvSpPr>
          <p:cNvPr id="11" name="Rectangle 14"/>
          <p:cNvSpPr/>
          <p:nvPr/>
        </p:nvSpPr>
        <p:spPr>
          <a:xfrm>
            <a:off x="168891" y="1112219"/>
            <a:ext cx="8795597" cy="5630962"/>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5902"/>
              <a:gd name="connsiteX1" fmla="*/ 8708512 w 8708512"/>
              <a:gd name="connsiteY1" fmla="*/ 0 h 855902"/>
              <a:gd name="connsiteX2" fmla="*/ 8708512 w 8708512"/>
              <a:gd name="connsiteY2" fmla="*/ 801671 h 855902"/>
              <a:gd name="connsiteX3" fmla="*/ 100350 w 8708512"/>
              <a:gd name="connsiteY3" fmla="*/ 821892 h 855902"/>
              <a:gd name="connsiteX4" fmla="*/ 0 w 8708512"/>
              <a:gd name="connsiteY4" fmla="*/ 0 h 855902"/>
              <a:gd name="connsiteX0" fmla="*/ 0 w 8708512"/>
              <a:gd name="connsiteY0" fmla="*/ 0 h 867537"/>
              <a:gd name="connsiteX1" fmla="*/ 8708512 w 8708512"/>
              <a:gd name="connsiteY1" fmla="*/ 0 h 867537"/>
              <a:gd name="connsiteX2" fmla="*/ 8708512 w 8708512"/>
              <a:gd name="connsiteY2" fmla="*/ 821125 h 867537"/>
              <a:gd name="connsiteX3" fmla="*/ 100350 w 8708512"/>
              <a:gd name="connsiteY3" fmla="*/ 821892 h 867537"/>
              <a:gd name="connsiteX4" fmla="*/ 0 w 8708512"/>
              <a:gd name="connsiteY4" fmla="*/ 0 h 867537"/>
              <a:gd name="connsiteX0" fmla="*/ 0 w 8708512"/>
              <a:gd name="connsiteY0" fmla="*/ 0 h 855697"/>
              <a:gd name="connsiteX1" fmla="*/ 8708512 w 8708512"/>
              <a:gd name="connsiteY1" fmla="*/ 0 h 855697"/>
              <a:gd name="connsiteX2" fmla="*/ 8708512 w 8708512"/>
              <a:gd name="connsiteY2" fmla="*/ 821125 h 855697"/>
              <a:gd name="connsiteX3" fmla="*/ 100350 w 8708512"/>
              <a:gd name="connsiteY3" fmla="*/ 821892 h 855697"/>
              <a:gd name="connsiteX4" fmla="*/ 0 w 8708512"/>
              <a:gd name="connsiteY4" fmla="*/ 0 h 85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5697">
                <a:moveTo>
                  <a:pt x="0" y="0"/>
                </a:moveTo>
                <a:lnTo>
                  <a:pt x="8708512" y="0"/>
                </a:lnTo>
                <a:lnTo>
                  <a:pt x="8708512" y="821125"/>
                </a:lnTo>
                <a:cubicBezTo>
                  <a:pt x="5737156" y="879303"/>
                  <a:pt x="2975833" y="853154"/>
                  <a:pt x="100350" y="821892"/>
                </a:cubicBezTo>
                <a:cubicBezTo>
                  <a:pt x="14381" y="609376"/>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3000" b="1" dirty="0" smtClean="0">
                <a:solidFill>
                  <a:srgbClr val="002060"/>
                </a:solidFill>
                <a:latin typeface="Arial" panose="020B0604020202020204" pitchFamily="34" charset="0"/>
                <a:cs typeface="Arial" panose="020B0604020202020204" pitchFamily="34" charset="0"/>
              </a:rPr>
              <a:t>Compute-IT</a:t>
            </a:r>
            <a:endParaRPr lang="en-US" sz="3000" b="1" dirty="0">
              <a:solidFill>
                <a:srgbClr val="002060"/>
              </a:solidFill>
              <a:latin typeface="Arial" panose="020B0604020202020204" pitchFamily="34" charset="0"/>
              <a:cs typeface="Arial" panose="020B0604020202020204" pitchFamily="34" charset="0"/>
            </a:endParaRPr>
          </a:p>
          <a:p>
            <a:pPr marL="1023938" indent="-1023938">
              <a:buClr>
                <a:srgbClr val="C00000"/>
              </a:buClr>
              <a:tabLst>
                <a:tab pos="2420938" algn="l"/>
              </a:tabLst>
            </a:pPr>
            <a:r>
              <a:rPr lang="en-US" sz="3000" b="1" dirty="0">
                <a:solidFill>
                  <a:srgbClr val="000000"/>
                </a:solidFill>
                <a:latin typeface="Arial" panose="020B0604020202020204" pitchFamily="34" charset="0"/>
                <a:cs typeface="Arial" panose="020B0604020202020204" pitchFamily="34" charset="0"/>
              </a:rPr>
              <a:t>9.2.5</a:t>
            </a:r>
            <a:r>
              <a:rPr lang="en-US" sz="3000" dirty="0">
                <a:solidFill>
                  <a:srgbClr val="000000"/>
                </a:solidFill>
                <a:latin typeface="Arial" panose="020B0604020202020204" pitchFamily="34" charset="0"/>
                <a:cs typeface="Arial" panose="020B0604020202020204" pitchFamily="34" charset="0"/>
              </a:rPr>
              <a:t> </a:t>
            </a:r>
            <a:r>
              <a:rPr lang="en-US" sz="3000" dirty="0" smtClean="0">
                <a:solidFill>
                  <a:srgbClr val="000000"/>
                </a:solidFill>
                <a:latin typeface="Arial" panose="020B0604020202020204" pitchFamily="34" charset="0"/>
                <a:cs typeface="Arial" panose="020B0604020202020204" pitchFamily="34" charset="0"/>
              </a:rPr>
              <a:t>	Create </a:t>
            </a:r>
            <a:r>
              <a:rPr lang="en-US" sz="3000" dirty="0">
                <a:solidFill>
                  <a:srgbClr val="000000"/>
                </a:solidFill>
                <a:latin typeface="Arial" panose="020B0604020202020204" pitchFamily="34" charset="0"/>
                <a:cs typeface="Arial" panose="020B0604020202020204" pitchFamily="34" charset="0"/>
              </a:rPr>
              <a:t>a wireframe showing how the operating system interface for your hand-held digital device will be </a:t>
            </a:r>
            <a:r>
              <a:rPr lang="en-US" sz="3000" dirty="0" smtClean="0">
                <a:solidFill>
                  <a:srgbClr val="000000"/>
                </a:solidFill>
                <a:latin typeface="Arial" panose="020B0604020202020204" pitchFamily="34" charset="0"/>
                <a:cs typeface="Arial" panose="020B0604020202020204" pitchFamily="34" charset="0"/>
              </a:rPr>
              <a:t>structured and </a:t>
            </a:r>
            <a:r>
              <a:rPr lang="en-US" sz="3000" dirty="0">
                <a:solidFill>
                  <a:srgbClr val="000000"/>
                </a:solidFill>
                <a:latin typeface="Arial" panose="020B0604020202020204" pitchFamily="34" charset="0"/>
                <a:cs typeface="Arial" panose="020B0604020202020204" pitchFamily="34" charset="0"/>
              </a:rPr>
              <a:t>how the user will navigate through it.</a:t>
            </a:r>
          </a:p>
          <a:p>
            <a:pPr marL="1023938" indent="-1023938">
              <a:buClr>
                <a:srgbClr val="C00000"/>
              </a:buClr>
              <a:tabLst>
                <a:tab pos="2420938" algn="l"/>
              </a:tabLst>
            </a:pPr>
            <a:r>
              <a:rPr lang="en-US" sz="3000" dirty="0" smtClean="0">
                <a:solidFill>
                  <a:srgbClr val="000000"/>
                </a:solidFill>
                <a:latin typeface="Arial" panose="020B0604020202020204" pitchFamily="34" charset="0"/>
                <a:cs typeface="Arial" panose="020B0604020202020204" pitchFamily="34" charset="0"/>
              </a:rPr>
              <a:t>	Don’t </a:t>
            </a:r>
            <a:r>
              <a:rPr lang="en-US" sz="3000" dirty="0">
                <a:solidFill>
                  <a:srgbClr val="000000"/>
                </a:solidFill>
                <a:latin typeface="Arial" panose="020B0604020202020204" pitchFamily="34" charset="0"/>
                <a:cs typeface="Arial" panose="020B0604020202020204" pitchFamily="34" charset="0"/>
              </a:rPr>
              <a:t>forget that, when designing your operating system interface, you should always be asking yourself </a:t>
            </a:r>
            <a:r>
              <a:rPr lang="en-US" sz="3000" dirty="0" smtClean="0">
                <a:solidFill>
                  <a:srgbClr val="000000"/>
                </a:solidFill>
                <a:latin typeface="Arial" panose="020B0604020202020204" pitchFamily="34" charset="0"/>
                <a:cs typeface="Arial" panose="020B0604020202020204" pitchFamily="34" charset="0"/>
              </a:rPr>
              <a:t>the following </a:t>
            </a:r>
            <a:r>
              <a:rPr lang="en-US" sz="3000" dirty="0">
                <a:solidFill>
                  <a:srgbClr val="000000"/>
                </a:solidFill>
                <a:latin typeface="Arial" panose="020B0604020202020204" pitchFamily="34" charset="0"/>
                <a:cs typeface="Arial" panose="020B0604020202020204" pitchFamily="34" charset="0"/>
              </a:rPr>
              <a:t>questions:</a:t>
            </a:r>
          </a:p>
          <a:p>
            <a:pPr marL="1023938" indent="-457200">
              <a:buClr>
                <a:srgbClr val="C00000"/>
              </a:buClr>
              <a:buFont typeface="Wingdings" panose="05000000000000000000" pitchFamily="2" charset="2"/>
              <a:buChar char="§"/>
              <a:tabLst>
                <a:tab pos="2420938" algn="l"/>
              </a:tabLst>
            </a:pPr>
            <a:r>
              <a:rPr lang="en-US" sz="3000" dirty="0" smtClean="0">
                <a:solidFill>
                  <a:srgbClr val="000000"/>
                </a:solidFill>
                <a:latin typeface="Arial" panose="020B0604020202020204" pitchFamily="34" charset="0"/>
                <a:cs typeface="Arial" panose="020B0604020202020204" pitchFamily="34" charset="0"/>
              </a:rPr>
              <a:t>WHAT </a:t>
            </a:r>
            <a:r>
              <a:rPr lang="en-US" sz="3000" dirty="0">
                <a:solidFill>
                  <a:srgbClr val="000000"/>
                </a:solidFill>
                <a:latin typeface="Arial" panose="020B0604020202020204" pitchFamily="34" charset="0"/>
                <a:cs typeface="Arial" panose="020B0604020202020204" pitchFamily="34" charset="0"/>
              </a:rPr>
              <a:t>will the user interface (UI) look like?</a:t>
            </a:r>
          </a:p>
          <a:p>
            <a:pPr marL="1023938" indent="-457200">
              <a:buClr>
                <a:srgbClr val="C00000"/>
              </a:buClr>
              <a:buFont typeface="Wingdings" panose="05000000000000000000" pitchFamily="2" charset="2"/>
              <a:buChar char="§"/>
              <a:tabLst>
                <a:tab pos="2420938" algn="l"/>
              </a:tabLst>
            </a:pPr>
            <a:r>
              <a:rPr lang="en-US" sz="3000" dirty="0" smtClean="0">
                <a:solidFill>
                  <a:srgbClr val="000000"/>
                </a:solidFill>
                <a:latin typeface="Arial" panose="020B0604020202020204" pitchFamily="34" charset="0"/>
                <a:cs typeface="Arial" panose="020B0604020202020204" pitchFamily="34" charset="0"/>
              </a:rPr>
              <a:t>HOW </a:t>
            </a:r>
            <a:r>
              <a:rPr lang="en-US" sz="3000" dirty="0">
                <a:solidFill>
                  <a:srgbClr val="000000"/>
                </a:solidFill>
                <a:latin typeface="Arial" panose="020B0604020202020204" pitchFamily="34" charset="0"/>
                <a:cs typeface="Arial" panose="020B0604020202020204" pitchFamily="34" charset="0"/>
              </a:rPr>
              <a:t>will it work?</a:t>
            </a:r>
          </a:p>
          <a:p>
            <a:pPr marL="1023938" indent="-457200">
              <a:buClr>
                <a:srgbClr val="C00000"/>
              </a:buClr>
              <a:buFont typeface="Wingdings" panose="05000000000000000000" pitchFamily="2" charset="2"/>
              <a:buChar char="§"/>
              <a:tabLst>
                <a:tab pos="2420938" algn="l"/>
              </a:tabLst>
            </a:pPr>
            <a:r>
              <a:rPr lang="en-US" sz="3000" dirty="0" smtClean="0">
                <a:solidFill>
                  <a:srgbClr val="000000"/>
                </a:solidFill>
                <a:latin typeface="Arial" panose="020B0604020202020204" pitchFamily="34" charset="0"/>
                <a:cs typeface="Arial" panose="020B0604020202020204" pitchFamily="34" charset="0"/>
              </a:rPr>
              <a:t>WHY </a:t>
            </a:r>
            <a:r>
              <a:rPr lang="en-US" sz="3000" dirty="0">
                <a:solidFill>
                  <a:srgbClr val="000000"/>
                </a:solidFill>
                <a:latin typeface="Arial" panose="020B0604020202020204" pitchFamily="34" charset="0"/>
                <a:cs typeface="Arial" panose="020B0604020202020204" pitchFamily="34" charset="0"/>
              </a:rPr>
              <a:t>is this a benefit to the end user?</a:t>
            </a:r>
            <a:endParaRPr lang="en-GB" sz="30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618119"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370372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84976" cy="4339650"/>
          </a:xfrm>
          <a:prstGeom prst="rect">
            <a:avLst/>
          </a:prstGeom>
        </p:spPr>
        <p:txBody>
          <a:bodyPr wrap="square">
            <a:spAutoFit/>
          </a:bodyPr>
          <a:lstStyle/>
          <a:p>
            <a:pPr>
              <a:buClr>
                <a:srgbClr val="0070C0"/>
              </a:buClr>
            </a:pPr>
            <a:r>
              <a:rPr lang="en-US" sz="2300" b="1" dirty="0" smtClean="0">
                <a:solidFill>
                  <a:srgbClr val="C00000"/>
                </a:solidFill>
              </a:rPr>
              <a:t>Testing a </a:t>
            </a:r>
            <a:r>
              <a:rPr lang="en-US" sz="2300" b="1" dirty="0">
                <a:solidFill>
                  <a:srgbClr val="C00000"/>
                </a:solidFill>
              </a:rPr>
              <a:t>wireframe</a:t>
            </a:r>
          </a:p>
          <a:p>
            <a:pPr marL="457200" indent="-457200">
              <a:buClr>
                <a:srgbClr val="0070C0"/>
              </a:buClr>
              <a:buFont typeface="Wingdings 3" panose="05040102010807070707" pitchFamily="18" charset="2"/>
              <a:buChar char=""/>
            </a:pPr>
            <a:r>
              <a:rPr lang="en-US" sz="2300" dirty="0"/>
              <a:t>A wireframe is designed to be tested just like a prototype, so the feedback provided by users during the test phase is used </a:t>
            </a:r>
            <a:r>
              <a:rPr lang="en-US" sz="2300" dirty="0" smtClean="0"/>
              <a:t>to produce </a:t>
            </a:r>
            <a:r>
              <a:rPr lang="en-US" sz="2300" dirty="0"/>
              <a:t>another iteration of the wireframe, which fixes problems or introduces new features. </a:t>
            </a:r>
            <a:endParaRPr lang="en-US" sz="2300" dirty="0" smtClean="0"/>
          </a:p>
          <a:p>
            <a:pPr marL="457200" indent="-457200">
              <a:buClr>
                <a:srgbClr val="0070C0"/>
              </a:buClr>
              <a:buFont typeface="Wingdings 3" panose="05040102010807070707" pitchFamily="18" charset="2"/>
              <a:buChar char=""/>
            </a:pPr>
            <a:r>
              <a:rPr lang="en-US" sz="2300" dirty="0" smtClean="0"/>
              <a:t>That </a:t>
            </a:r>
            <a:r>
              <a:rPr lang="en-US" sz="2300" dirty="0"/>
              <a:t>iteration is tested </a:t>
            </a:r>
            <a:r>
              <a:rPr lang="en-US" sz="2300" dirty="0" smtClean="0"/>
              <a:t>again, and </a:t>
            </a:r>
            <a:r>
              <a:rPr lang="en-US" sz="2300" dirty="0"/>
              <a:t>another wireframe is produced. And the cycle of testing, evaluation and iteration goes on until the designer, or </a:t>
            </a:r>
            <a:r>
              <a:rPr lang="en-US" sz="2300" dirty="0" smtClean="0"/>
              <a:t>whoever they </a:t>
            </a:r>
            <a:r>
              <a:rPr lang="en-US" sz="2300" dirty="0"/>
              <a:t>are working for, is happy with the product or has to get it into the market because money is running short.</a:t>
            </a:r>
          </a:p>
          <a:p>
            <a:pPr marL="457200" indent="-457200">
              <a:buClr>
                <a:srgbClr val="0070C0"/>
              </a:buClr>
              <a:buFont typeface="Wingdings 3" panose="05040102010807070707" pitchFamily="18" charset="2"/>
              <a:buChar char=""/>
            </a:pPr>
            <a:r>
              <a:rPr lang="en-US" sz="2300" dirty="0"/>
              <a:t>You used iteration when you designed algorithms in </a:t>
            </a:r>
            <a:r>
              <a:rPr lang="en-US" sz="2300" b="1" dirty="0">
                <a:hlinkClick r:id="rId3" action="ppaction://hlinkpres?slideindex=1&amp;slidetitle="/>
              </a:rPr>
              <a:t>Unit 3 </a:t>
            </a:r>
            <a:r>
              <a:rPr lang="en-US" sz="2300" dirty="0"/>
              <a:t>and when you designed your hand-held digital device in </a:t>
            </a:r>
            <a:r>
              <a:rPr lang="en-US" sz="2300" b="1" dirty="0" smtClean="0">
                <a:hlinkClick r:id="rId4" action="ppaction://hlinkpres?slideindex=1&amp;slidetitle="/>
              </a:rPr>
              <a:t>Unit 8</a:t>
            </a:r>
            <a:r>
              <a:rPr lang="en-US" sz="2300" dirty="0"/>
              <a:t>.</a:t>
            </a:r>
            <a:endParaRPr lang="en-US" sz="2300" dirty="0" smtClean="0"/>
          </a:p>
        </p:txBody>
      </p:sp>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sp>
        <p:nvSpPr>
          <p:cNvPr id="11" name="Rectangle 20"/>
          <p:cNvSpPr/>
          <p:nvPr/>
        </p:nvSpPr>
        <p:spPr>
          <a:xfrm>
            <a:off x="168890" y="5473956"/>
            <a:ext cx="8795598" cy="110799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65000"/>
              <a:gd name="connsiteX1" fmla="*/ 8708513 w 8708513"/>
              <a:gd name="connsiteY1" fmla="*/ 0 h 965000"/>
              <a:gd name="connsiteX2" fmla="*/ 8708513 w 8708513"/>
              <a:gd name="connsiteY2" fmla="*/ 887849 h 965000"/>
              <a:gd name="connsiteX3" fmla="*/ 123796 w 8708513"/>
              <a:gd name="connsiteY3" fmla="*/ 927727 h 965000"/>
              <a:gd name="connsiteX4" fmla="*/ 0 w 8708513"/>
              <a:gd name="connsiteY4" fmla="*/ 0 h 96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65000">
                <a:moveTo>
                  <a:pt x="0" y="0"/>
                </a:moveTo>
                <a:lnTo>
                  <a:pt x="8708513" y="0"/>
                </a:lnTo>
                <a:lnTo>
                  <a:pt x="8708513" y="887849"/>
                </a:lnTo>
                <a:cubicBezTo>
                  <a:pt x="5868199" y="1008987"/>
                  <a:pt x="2999280" y="958989"/>
                  <a:pt x="123796" y="927727"/>
                </a:cubicBezTo>
                <a:cubicBezTo>
                  <a:pt x="49550" y="745100"/>
                  <a:pt x="27354" y="264688"/>
                  <a:pt x="0" y="0"/>
                </a:cubicBezTo>
                <a:close/>
              </a:path>
            </a:pathLst>
          </a:custGeom>
          <a:solidFill>
            <a:srgbClr val="92D050"/>
          </a:solidFill>
          <a:ln w="57150">
            <a:solidFill>
              <a:schemeClr val="accent3">
                <a:lumMod val="75000"/>
              </a:schemeClr>
            </a:solidFill>
          </a:ln>
          <a:effectLst>
            <a:outerShdw blurRad="152400" dist="508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Key Term</a:t>
            </a:r>
          </a:p>
          <a:p>
            <a:pPr>
              <a:buClr>
                <a:srgbClr val="C00000"/>
              </a:buClr>
              <a:tabLst>
                <a:tab pos="2420938" algn="l"/>
              </a:tabLst>
            </a:pPr>
            <a:r>
              <a:rPr lang="en-US" sz="2200" b="1" dirty="0">
                <a:solidFill>
                  <a:schemeClr val="tx2"/>
                </a:solidFill>
                <a:latin typeface="Arial" panose="020B0604020202020204" pitchFamily="34" charset="0"/>
                <a:cs typeface="Arial" panose="020B0604020202020204" pitchFamily="34" charset="0"/>
              </a:rPr>
              <a:t>Iteration: </a:t>
            </a:r>
            <a:r>
              <a:rPr lang="en-US" sz="2200" dirty="0">
                <a:solidFill>
                  <a:srgbClr val="000000"/>
                </a:solidFill>
                <a:latin typeface="Arial" panose="020B0604020202020204" pitchFamily="34" charset="0"/>
                <a:cs typeface="Arial" panose="020B0604020202020204" pitchFamily="34" charset="0"/>
              </a:rPr>
              <a:t>Using repetition of a process to create a more efficient solution.</a:t>
            </a:r>
            <a:endParaRPr lang="en-GB" sz="2200" dirty="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949270">
            <a:off x="8549680" y="538882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10121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2600" dirty="0" smtClean="0"/>
              <a:t>9 – Designing for HCI – An Operating System Interface</a:t>
            </a:r>
            <a:endParaRPr lang="en-GB" sz="2600" b="1" dirty="0" smtClean="0"/>
          </a:p>
        </p:txBody>
      </p:sp>
      <p:sp>
        <p:nvSpPr>
          <p:cNvPr id="34" name="Rectangle 33"/>
          <p:cNvSpPr/>
          <p:nvPr/>
        </p:nvSpPr>
        <p:spPr>
          <a:xfrm>
            <a:off x="179512" y="3611919"/>
            <a:ext cx="8708512" cy="2985433"/>
          </a:xfrm>
          <a:prstGeom prst="rect">
            <a:avLst/>
          </a:prstGeom>
        </p:spPr>
        <p:txBody>
          <a:bodyPr wrap="square">
            <a:spAutoFit/>
          </a:bodyPr>
          <a:lstStyle/>
          <a:p>
            <a:pPr marL="401638" indent="-401638">
              <a:buClr>
                <a:srgbClr val="0070C0"/>
              </a:buClr>
              <a:buFont typeface="Wingdings 3" panose="05040102010807070707" pitchFamily="18" charset="2"/>
              <a:buChar char=""/>
            </a:pPr>
            <a:r>
              <a:rPr lang="en-US" sz="2350" dirty="0" smtClean="0"/>
              <a:t>An </a:t>
            </a:r>
            <a:r>
              <a:rPr lang="en-US" sz="2350" b="1" dirty="0" smtClean="0">
                <a:solidFill>
                  <a:schemeClr val="accent1"/>
                </a:solidFill>
              </a:rPr>
              <a:t>operating system </a:t>
            </a:r>
            <a:r>
              <a:rPr lang="en-US" sz="2350" dirty="0" smtClean="0"/>
              <a:t>(or </a:t>
            </a:r>
            <a:r>
              <a:rPr lang="en-US" sz="2350" b="1" dirty="0">
                <a:solidFill>
                  <a:schemeClr val="accent1"/>
                </a:solidFill>
              </a:rPr>
              <a:t>OS</a:t>
            </a:r>
            <a:r>
              <a:rPr lang="en-US" sz="2350" dirty="0" smtClean="0"/>
              <a:t>) is </a:t>
            </a:r>
            <a:r>
              <a:rPr lang="en-US" sz="2350" dirty="0"/>
              <a:t>the software that manages a </a:t>
            </a:r>
            <a:r>
              <a:rPr lang="en-US" sz="2350" dirty="0" smtClean="0"/>
              <a:t>computer’s </a:t>
            </a:r>
            <a:r>
              <a:rPr lang="en-US" sz="2350" dirty="0"/>
              <a:t>basic functions, such as scheduling </a:t>
            </a:r>
            <a:r>
              <a:rPr lang="en-US" sz="2350" dirty="0" smtClean="0"/>
              <a:t>tasks, executing </a:t>
            </a:r>
            <a:r>
              <a:rPr lang="en-US" sz="2350" dirty="0"/>
              <a:t>applications and controlling the devices connected to it (the ‘peripherals’, such as a printer or a mouse). </a:t>
            </a:r>
            <a:endParaRPr lang="en-US" sz="2350" dirty="0" smtClean="0"/>
          </a:p>
          <a:p>
            <a:pPr marL="401638" indent="-401638">
              <a:buClr>
                <a:srgbClr val="0070C0"/>
              </a:buClr>
              <a:buFont typeface="Wingdings 3" panose="05040102010807070707" pitchFamily="18" charset="2"/>
              <a:buChar char=""/>
            </a:pPr>
            <a:r>
              <a:rPr lang="en-US" sz="2350" dirty="0" smtClean="0"/>
              <a:t>Some operating </a:t>
            </a:r>
            <a:r>
              <a:rPr lang="en-US" sz="2350" dirty="0"/>
              <a:t>systems that you might have seen or used are Microsoft Windows or Linux on a PC, OS X on an Apple Mac, </a:t>
            </a:r>
            <a:r>
              <a:rPr lang="en-US" sz="2350" dirty="0" smtClean="0"/>
              <a:t>iOS on </a:t>
            </a:r>
            <a:r>
              <a:rPr lang="en-US" sz="2350" dirty="0"/>
              <a:t>an Apple iPhone or iPad, or Android on a smartphone</a:t>
            </a:r>
            <a:r>
              <a:rPr lang="en-US" sz="2350" dirty="0" smtClean="0"/>
              <a:t>.</a:t>
            </a:r>
            <a:endParaRPr lang="en-US" sz="2350" dirty="0"/>
          </a:p>
        </p:txBody>
      </p:sp>
      <p:sp>
        <p:nvSpPr>
          <p:cNvPr id="8" name="Rectangle 7"/>
          <p:cNvSpPr/>
          <p:nvPr/>
        </p:nvSpPr>
        <p:spPr>
          <a:xfrm>
            <a:off x="179512" y="1155404"/>
            <a:ext cx="8708512" cy="2308324"/>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350" b="1" dirty="0" smtClean="0">
                <a:solidFill>
                  <a:srgbClr val="C00000"/>
                </a:solidFill>
                <a:latin typeface="Arial" panose="020B0604020202020204" pitchFamily="34" charset="0"/>
                <a:cs typeface="Arial" panose="020B0604020202020204" pitchFamily="34" charset="0"/>
              </a:rPr>
              <a:t>Challenge</a:t>
            </a:r>
            <a:endParaRPr lang="en-US" sz="235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50" dirty="0">
                <a:solidFill>
                  <a:srgbClr val="000000"/>
                </a:solidFill>
                <a:latin typeface="Arial" panose="020B0604020202020204" pitchFamily="34" charset="0"/>
                <a:cs typeface="Arial" panose="020B0604020202020204" pitchFamily="34" charset="0"/>
              </a:rPr>
              <a:t>Your challenge is to design an interface for the operating system of the hand-held digital device that you designed in </a:t>
            </a:r>
            <a:r>
              <a:rPr lang="en-US" sz="2350" dirty="0" smtClean="0">
                <a:solidFill>
                  <a:srgbClr val="000000"/>
                </a:solidFill>
                <a:latin typeface="Arial" panose="020B0604020202020204" pitchFamily="34" charset="0"/>
                <a:cs typeface="Arial" panose="020B0604020202020204" pitchFamily="34" charset="0"/>
              </a:rPr>
              <a:t>Unit 8</a:t>
            </a:r>
            <a:r>
              <a:rPr lang="en-US" sz="2350" dirty="0">
                <a:solidFill>
                  <a:srgbClr val="000000"/>
                </a:solidFill>
                <a:latin typeface="Arial" panose="020B0604020202020204" pitchFamily="34" charset="0"/>
                <a:cs typeface="Arial" panose="020B0604020202020204" pitchFamily="34" charset="0"/>
              </a:rPr>
              <a:t>. You will need to think about the technology that will be available in the future and about the needs of your specific </a:t>
            </a:r>
            <a:r>
              <a:rPr lang="en-US" sz="2350" dirty="0" smtClean="0">
                <a:solidFill>
                  <a:srgbClr val="000000"/>
                </a:solidFill>
                <a:latin typeface="Arial" panose="020B0604020202020204" pitchFamily="34" charset="0"/>
                <a:cs typeface="Arial" panose="020B0604020202020204" pitchFamily="34" charset="0"/>
              </a:rPr>
              <a:t>user group</a:t>
            </a:r>
            <a:r>
              <a:rPr lang="en-US" sz="2350" dirty="0">
                <a:solidFill>
                  <a:srgbClr val="000000"/>
                </a:solidFill>
                <a:latin typeface="Arial" panose="020B0604020202020204" pitchFamily="34" charset="0"/>
                <a:cs typeface="Arial" panose="020B0604020202020204" pitchFamily="34" charset="0"/>
              </a:rPr>
              <a:t>, to help you with your design.</a:t>
            </a:r>
            <a:endParaRPr lang="en-GB" sz="235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497372">
            <a:off x="8598580" y="100092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84976" cy="2862322"/>
          </a:xfrm>
          <a:prstGeom prst="rect">
            <a:avLst/>
          </a:prstGeom>
        </p:spPr>
        <p:txBody>
          <a:bodyPr wrap="square">
            <a:spAutoFit/>
          </a:bodyPr>
          <a:lstStyle/>
          <a:p>
            <a:pPr>
              <a:buClr>
                <a:srgbClr val="0070C0"/>
              </a:buClr>
            </a:pPr>
            <a:r>
              <a:rPr lang="en-US" sz="2000" b="1" dirty="0">
                <a:solidFill>
                  <a:srgbClr val="C00000"/>
                </a:solidFill>
              </a:rPr>
              <a:t>Observational research and task analysis</a:t>
            </a:r>
            <a:endParaRPr lang="en-US" sz="2000" b="1" dirty="0" smtClean="0">
              <a:solidFill>
                <a:srgbClr val="C00000"/>
              </a:solidFill>
            </a:endParaRPr>
          </a:p>
          <a:p>
            <a:pPr marL="342900" indent="-342900">
              <a:buClr>
                <a:srgbClr val="0070C0"/>
              </a:buClr>
              <a:buFont typeface="Wingdings 3" panose="05040102010807070707" pitchFamily="18" charset="2"/>
              <a:buChar char=""/>
            </a:pPr>
            <a:r>
              <a:rPr lang="en-US" sz="2000" dirty="0"/>
              <a:t>In </a:t>
            </a:r>
            <a:r>
              <a:rPr lang="en-US" sz="2000" b="1" dirty="0">
                <a:hlinkClick r:id="rId3" action="ppaction://hlinkpres?slideindex=1&amp;slidetitle="/>
              </a:rPr>
              <a:t>Unit 8</a:t>
            </a:r>
            <a:r>
              <a:rPr lang="en-US" sz="2000" dirty="0"/>
              <a:t>, you used a questionnaire to gather information from your user group. </a:t>
            </a:r>
            <a:endParaRPr lang="en-US" sz="2000" dirty="0" smtClean="0"/>
          </a:p>
          <a:p>
            <a:pPr marL="342900" indent="-342900">
              <a:buClr>
                <a:srgbClr val="0070C0"/>
              </a:buClr>
              <a:buFont typeface="Wingdings 3" panose="05040102010807070707" pitchFamily="18" charset="2"/>
              <a:buChar char=""/>
            </a:pPr>
            <a:r>
              <a:rPr lang="en-US" sz="2000" dirty="0" smtClean="0"/>
              <a:t>Questionnaires </a:t>
            </a:r>
            <a:r>
              <a:rPr lang="en-US" sz="2000" dirty="0"/>
              <a:t>are very useful when </a:t>
            </a:r>
            <a:r>
              <a:rPr lang="en-US" sz="2000" dirty="0" smtClean="0"/>
              <a:t>you know </a:t>
            </a:r>
            <a:r>
              <a:rPr lang="en-US" sz="2000" dirty="0"/>
              <a:t>what you want to ask, but are less useful when you want to find out how someone responds to something. This </a:t>
            </a:r>
            <a:r>
              <a:rPr lang="en-US" sz="2000" dirty="0" smtClean="0"/>
              <a:t>is because </a:t>
            </a:r>
            <a:r>
              <a:rPr lang="en-US" sz="2000" dirty="0"/>
              <a:t>people aren’t always able to describe accurately their thoughts, feelings and responses. </a:t>
            </a:r>
            <a:endParaRPr lang="en-US" sz="2000" dirty="0" smtClean="0"/>
          </a:p>
          <a:p>
            <a:pPr marL="342900" indent="-342900">
              <a:buClr>
                <a:srgbClr val="0070C0"/>
              </a:buClr>
              <a:buFont typeface="Wingdings 3" panose="05040102010807070707" pitchFamily="18" charset="2"/>
              <a:buChar char=""/>
            </a:pPr>
            <a:r>
              <a:rPr lang="en-US" sz="2000" dirty="0" smtClean="0"/>
              <a:t>Sometimes </a:t>
            </a:r>
            <a:r>
              <a:rPr lang="en-US" sz="2000" dirty="0"/>
              <a:t>it is </a:t>
            </a:r>
            <a:r>
              <a:rPr lang="en-US" sz="2000" dirty="0" smtClean="0"/>
              <a:t>simply better </a:t>
            </a:r>
            <a:r>
              <a:rPr lang="en-US" sz="2000" dirty="0"/>
              <a:t>to observe a person doing something and then use your observations to further develop your design</a:t>
            </a:r>
            <a:r>
              <a:rPr lang="en-US" sz="2000" dirty="0" smtClean="0"/>
              <a:t>.</a:t>
            </a:r>
            <a:endParaRPr lang="en-US" sz="2000" dirty="0"/>
          </a:p>
        </p:txBody>
      </p:sp>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pic>
        <p:nvPicPr>
          <p:cNvPr id="2" name="Picture 1"/>
          <p:cNvPicPr>
            <a:picLocks noChangeAspect="1"/>
          </p:cNvPicPr>
          <p:nvPr/>
        </p:nvPicPr>
        <p:blipFill rotWithShape="1">
          <a:blip r:embed="rId4"/>
          <a:srcRect l="2750" t="31625" r="4326" b="29000"/>
          <a:stretch/>
        </p:blipFill>
        <p:spPr>
          <a:xfrm>
            <a:off x="251520" y="4005064"/>
            <a:ext cx="8712968" cy="2215161"/>
          </a:xfrm>
          <a:prstGeom prst="rect">
            <a:avLst/>
          </a:prstGeom>
        </p:spPr>
      </p:pic>
      <p:sp>
        <p:nvSpPr>
          <p:cNvPr id="7" name="TextBox 6"/>
          <p:cNvSpPr txBox="1"/>
          <p:nvPr/>
        </p:nvSpPr>
        <p:spPr>
          <a:xfrm>
            <a:off x="251520" y="6269250"/>
            <a:ext cx="5468752" cy="400110"/>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dirty="0" smtClean="0"/>
              <a:t>Observational research in action </a:t>
            </a:r>
            <a:endParaRPr lang="en-GB" sz="2000" dirty="0"/>
          </a:p>
        </p:txBody>
      </p:sp>
    </p:spTree>
    <p:extLst>
      <p:ext uri="{BB962C8B-B14F-4D97-AF65-F5344CB8AC3E}">
        <p14:creationId xmlns:p14="http://schemas.microsoft.com/office/powerpoint/2010/main" val="1361252154"/>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84976" cy="2793072"/>
          </a:xfrm>
          <a:prstGeom prst="rect">
            <a:avLst/>
          </a:prstGeom>
        </p:spPr>
        <p:txBody>
          <a:bodyPr wrap="square">
            <a:spAutoFit/>
          </a:bodyPr>
          <a:lstStyle/>
          <a:p>
            <a:pPr>
              <a:buClr>
                <a:srgbClr val="0070C0"/>
              </a:buClr>
            </a:pPr>
            <a:r>
              <a:rPr lang="en-US" sz="1960" b="1" dirty="0">
                <a:solidFill>
                  <a:srgbClr val="C00000"/>
                </a:solidFill>
              </a:rPr>
              <a:t>Observational research and task analysis</a:t>
            </a:r>
            <a:endParaRPr lang="en-US" sz="1960" b="1" dirty="0" smtClean="0">
              <a:solidFill>
                <a:srgbClr val="C00000"/>
              </a:solidFill>
            </a:endParaRPr>
          </a:p>
          <a:p>
            <a:pPr marL="342900" indent="-342900">
              <a:buClr>
                <a:srgbClr val="0070C0"/>
              </a:buClr>
              <a:buFont typeface="Wingdings 3" panose="05040102010807070707" pitchFamily="18" charset="2"/>
              <a:buChar char=""/>
            </a:pPr>
            <a:r>
              <a:rPr lang="en-US" sz="1960" dirty="0" smtClean="0"/>
              <a:t>When </a:t>
            </a:r>
            <a:r>
              <a:rPr lang="en-US" sz="1960" dirty="0"/>
              <a:t>carrying out observational research it is important to explain clearly to the person you’re observing exactly </a:t>
            </a:r>
            <a:r>
              <a:rPr lang="en-US" sz="1960" dirty="0" smtClean="0"/>
              <a:t>what you </a:t>
            </a:r>
            <a:r>
              <a:rPr lang="en-US" sz="1960" dirty="0"/>
              <a:t>want them to do. </a:t>
            </a:r>
            <a:endParaRPr lang="en-US" sz="1960" dirty="0" smtClean="0"/>
          </a:p>
          <a:p>
            <a:pPr marL="342900" indent="-342900">
              <a:buClr>
                <a:srgbClr val="0070C0"/>
              </a:buClr>
              <a:buFont typeface="Wingdings 3" panose="05040102010807070707" pitchFamily="18" charset="2"/>
              <a:buChar char=""/>
            </a:pPr>
            <a:r>
              <a:rPr lang="en-US" sz="1960" dirty="0" smtClean="0"/>
              <a:t>For </a:t>
            </a:r>
            <a:r>
              <a:rPr lang="en-US" sz="1960" dirty="0"/>
              <a:t>example, before you observe a young child using a wireframe for a mobile phone </a:t>
            </a:r>
            <a:r>
              <a:rPr lang="en-US" sz="1960" dirty="0" smtClean="0"/>
              <a:t>operating system </a:t>
            </a:r>
            <a:r>
              <a:rPr lang="en-US" sz="1960" dirty="0"/>
              <a:t>interface you will need to explain briefly how the wireframe works. </a:t>
            </a:r>
            <a:endParaRPr lang="en-US" sz="1960" dirty="0" smtClean="0"/>
          </a:p>
          <a:p>
            <a:pPr marL="342900" indent="-342900">
              <a:buClr>
                <a:srgbClr val="0070C0"/>
              </a:buClr>
              <a:buFont typeface="Wingdings 3" panose="05040102010807070707" pitchFamily="18" charset="2"/>
              <a:buChar char=""/>
            </a:pPr>
            <a:r>
              <a:rPr lang="en-US" sz="1960" dirty="0" smtClean="0"/>
              <a:t>You </a:t>
            </a:r>
            <a:r>
              <a:rPr lang="en-US" sz="1960" dirty="0"/>
              <a:t>will need to tell them that they turn to </a:t>
            </a:r>
            <a:r>
              <a:rPr lang="en-US" sz="1960" dirty="0" smtClean="0"/>
              <a:t>a different </a:t>
            </a:r>
            <a:r>
              <a:rPr lang="en-US" sz="1960" dirty="0"/>
              <a:t>image every time they ‘press’ a button, ‘swipe’ the screen or issue a voice command. Ask them to think </a:t>
            </a:r>
            <a:r>
              <a:rPr lang="en-US" sz="1960" dirty="0" smtClean="0"/>
              <a:t>aloud while </a:t>
            </a:r>
            <a:r>
              <a:rPr lang="en-US" sz="1960" dirty="0"/>
              <a:t>they’re working, and ask them afterwards how it went.</a:t>
            </a:r>
            <a:endParaRPr lang="en-US" sz="1960" dirty="0" smtClean="0"/>
          </a:p>
        </p:txBody>
      </p:sp>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pic>
        <p:nvPicPr>
          <p:cNvPr id="4" name="Picture 3"/>
          <p:cNvPicPr>
            <a:picLocks noChangeAspect="1"/>
          </p:cNvPicPr>
          <p:nvPr/>
        </p:nvPicPr>
        <p:blipFill rotWithShape="1">
          <a:blip r:embed="rId3"/>
          <a:srcRect l="2750" t="31625" r="4326" b="29000"/>
          <a:stretch/>
        </p:blipFill>
        <p:spPr>
          <a:xfrm>
            <a:off x="251520" y="4005064"/>
            <a:ext cx="8712968" cy="2215161"/>
          </a:xfrm>
          <a:prstGeom prst="rect">
            <a:avLst/>
          </a:prstGeom>
        </p:spPr>
      </p:pic>
      <p:sp>
        <p:nvSpPr>
          <p:cNvPr id="5" name="TextBox 4"/>
          <p:cNvSpPr txBox="1"/>
          <p:nvPr/>
        </p:nvSpPr>
        <p:spPr>
          <a:xfrm>
            <a:off x="251520" y="6269250"/>
            <a:ext cx="5468752" cy="400110"/>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dirty="0" smtClean="0"/>
              <a:t>Observational research in action </a:t>
            </a:r>
            <a:endParaRPr lang="en-GB" sz="2000" dirty="0"/>
          </a:p>
        </p:txBody>
      </p:sp>
    </p:spTree>
    <p:extLst>
      <p:ext uri="{BB962C8B-B14F-4D97-AF65-F5344CB8AC3E}">
        <p14:creationId xmlns:p14="http://schemas.microsoft.com/office/powerpoint/2010/main" val="327621756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62477" y="1124744"/>
            <a:ext cx="8784976" cy="5586145"/>
          </a:xfrm>
          <a:prstGeom prst="rect">
            <a:avLst/>
          </a:prstGeom>
        </p:spPr>
        <p:txBody>
          <a:bodyPr wrap="square">
            <a:spAutoFit/>
          </a:bodyPr>
          <a:lstStyle/>
          <a:p>
            <a:pPr>
              <a:buClr>
                <a:srgbClr val="0070C0"/>
              </a:buClr>
            </a:pPr>
            <a:r>
              <a:rPr lang="en-US" sz="2100" b="1" dirty="0">
                <a:solidFill>
                  <a:srgbClr val="C00000"/>
                </a:solidFill>
              </a:rPr>
              <a:t>Observational research and task analysis</a:t>
            </a:r>
            <a:endParaRPr lang="en-US" sz="2100" b="1" dirty="0" smtClean="0">
              <a:solidFill>
                <a:srgbClr val="C00000"/>
              </a:solidFill>
            </a:endParaRPr>
          </a:p>
          <a:p>
            <a:pPr marL="457200" indent="-457200">
              <a:buClr>
                <a:srgbClr val="0070C0"/>
              </a:buClr>
              <a:buFont typeface="Wingdings 3" panose="05040102010807070707" pitchFamily="18" charset="2"/>
              <a:buChar char=""/>
            </a:pPr>
            <a:r>
              <a:rPr lang="en-US" sz="2100" dirty="0"/>
              <a:t>If they seem lost or confused at any point you will want to ask them why and what they are thinking, because perhaps </a:t>
            </a:r>
            <a:r>
              <a:rPr lang="en-US" sz="2100" dirty="0" smtClean="0"/>
              <a:t>your design </a:t>
            </a:r>
            <a:r>
              <a:rPr lang="en-US" sz="2100" dirty="0"/>
              <a:t>is unclear. Their feedback will help you improve it.</a:t>
            </a:r>
          </a:p>
          <a:p>
            <a:pPr marL="457200" indent="-457200">
              <a:buClr>
                <a:srgbClr val="0070C0"/>
              </a:buClr>
              <a:buFont typeface="Wingdings 3" panose="05040102010807070707" pitchFamily="18" charset="2"/>
              <a:buChar char=""/>
            </a:pPr>
            <a:r>
              <a:rPr lang="en-US" sz="2100" dirty="0"/>
              <a:t>Observational research can be used to perform</a:t>
            </a:r>
            <a:r>
              <a:rPr lang="en-US" sz="2100" b="1" dirty="0">
                <a:solidFill>
                  <a:srgbClr val="FF0000"/>
                </a:solidFill>
              </a:rPr>
              <a:t> task analysis</a:t>
            </a:r>
            <a:r>
              <a:rPr lang="en-US" sz="2100" dirty="0"/>
              <a:t>. Task analysis is the name given to the process of </a:t>
            </a:r>
            <a:r>
              <a:rPr lang="en-US" sz="2100" dirty="0" smtClean="0"/>
              <a:t>closely studying </a:t>
            </a:r>
            <a:r>
              <a:rPr lang="en-US" sz="2100" dirty="0"/>
              <a:t>the way people perform HCI tasks. </a:t>
            </a:r>
            <a:endParaRPr lang="en-US" sz="2100" dirty="0" smtClean="0"/>
          </a:p>
          <a:p>
            <a:pPr marL="457200" indent="-457200">
              <a:buClr>
                <a:srgbClr val="0070C0"/>
              </a:buClr>
              <a:buFont typeface="Wingdings 3" panose="05040102010807070707" pitchFamily="18" charset="2"/>
              <a:buChar char=""/>
            </a:pPr>
            <a:r>
              <a:rPr lang="en-US" sz="2100" dirty="0" smtClean="0"/>
              <a:t>Every </a:t>
            </a:r>
            <a:r>
              <a:rPr lang="en-US" sz="2100" dirty="0"/>
              <a:t>aspect of a specific task – including </a:t>
            </a:r>
            <a:endParaRPr lang="en-US" sz="2100" dirty="0" smtClean="0"/>
          </a:p>
          <a:p>
            <a:pPr marL="800100" indent="-342900">
              <a:buClr>
                <a:srgbClr val="0070C0"/>
              </a:buClr>
              <a:buFont typeface="Wingdings" panose="05000000000000000000" pitchFamily="2" charset="2"/>
              <a:buChar char="§"/>
            </a:pPr>
            <a:r>
              <a:rPr lang="en-US" sz="2100" dirty="0" smtClean="0"/>
              <a:t>how </a:t>
            </a:r>
            <a:r>
              <a:rPr lang="en-US" sz="2100" dirty="0"/>
              <a:t>frequently it is performed, </a:t>
            </a:r>
            <a:endParaRPr lang="en-US" sz="2100" dirty="0" smtClean="0"/>
          </a:p>
          <a:p>
            <a:pPr marL="800100" indent="-342900">
              <a:buClr>
                <a:srgbClr val="0070C0"/>
              </a:buClr>
              <a:buFont typeface="Wingdings" panose="05000000000000000000" pitchFamily="2" charset="2"/>
              <a:buChar char="§"/>
            </a:pPr>
            <a:r>
              <a:rPr lang="en-US" sz="2100" dirty="0" smtClean="0"/>
              <a:t>how long </a:t>
            </a:r>
            <a:r>
              <a:rPr lang="en-US" sz="2100" dirty="0"/>
              <a:t>it takes, </a:t>
            </a:r>
            <a:endParaRPr lang="en-US" sz="2100" dirty="0" smtClean="0"/>
          </a:p>
          <a:p>
            <a:pPr marL="800100" indent="-342900">
              <a:buClr>
                <a:srgbClr val="0070C0"/>
              </a:buClr>
              <a:buFont typeface="Wingdings" panose="05000000000000000000" pitchFamily="2" charset="2"/>
              <a:buChar char="§"/>
            </a:pPr>
            <a:r>
              <a:rPr lang="en-US" sz="2100" dirty="0" smtClean="0"/>
              <a:t>how </a:t>
            </a:r>
            <a:r>
              <a:rPr lang="en-US" sz="2100" dirty="0"/>
              <a:t>complicated it is, </a:t>
            </a:r>
            <a:endParaRPr lang="en-US" sz="2100" dirty="0" smtClean="0"/>
          </a:p>
          <a:p>
            <a:pPr marL="800100" indent="-342900">
              <a:buClr>
                <a:srgbClr val="0070C0"/>
              </a:buClr>
              <a:buFont typeface="Wingdings" panose="05000000000000000000" pitchFamily="2" charset="2"/>
              <a:buChar char="§"/>
            </a:pPr>
            <a:r>
              <a:rPr lang="en-US" sz="2100" dirty="0" smtClean="0"/>
              <a:t>what </a:t>
            </a:r>
            <a:r>
              <a:rPr lang="en-US" sz="2100" dirty="0"/>
              <a:t>the user’s emotional response to </a:t>
            </a:r>
            <a:r>
              <a:rPr lang="en-US" sz="2100" dirty="0" smtClean="0"/>
              <a:t/>
            </a:r>
            <a:br>
              <a:rPr lang="en-US" sz="2100" dirty="0" smtClean="0"/>
            </a:br>
            <a:r>
              <a:rPr lang="en-US" sz="2100" dirty="0" smtClean="0"/>
              <a:t>completing </a:t>
            </a:r>
            <a:r>
              <a:rPr lang="en-US" sz="2100" dirty="0"/>
              <a:t>it is, </a:t>
            </a:r>
            <a:endParaRPr lang="en-US" sz="2100" dirty="0" smtClean="0"/>
          </a:p>
          <a:p>
            <a:pPr marL="800100" indent="-342900">
              <a:buClr>
                <a:srgbClr val="0070C0"/>
              </a:buClr>
              <a:buFont typeface="Wingdings" panose="05000000000000000000" pitchFamily="2" charset="2"/>
              <a:buChar char="§"/>
            </a:pPr>
            <a:r>
              <a:rPr lang="en-US" sz="2100" dirty="0" smtClean="0"/>
              <a:t>when </a:t>
            </a:r>
            <a:r>
              <a:rPr lang="en-US" sz="2100" dirty="0"/>
              <a:t>it is completed, </a:t>
            </a:r>
            <a:endParaRPr lang="en-US" sz="2100" dirty="0" smtClean="0"/>
          </a:p>
          <a:p>
            <a:pPr marL="800100" indent="-342900">
              <a:buClr>
                <a:srgbClr val="0070C0"/>
              </a:buClr>
              <a:buFont typeface="Wingdings" panose="05000000000000000000" pitchFamily="2" charset="2"/>
              <a:buChar char="§"/>
            </a:pPr>
            <a:r>
              <a:rPr lang="en-US" sz="2100" dirty="0" smtClean="0"/>
              <a:t>the equipment </a:t>
            </a:r>
            <a:r>
              <a:rPr lang="en-US" sz="2100" dirty="0"/>
              <a:t>needed to complete it, </a:t>
            </a:r>
            <a:endParaRPr lang="en-US" sz="2100" dirty="0" smtClean="0"/>
          </a:p>
          <a:p>
            <a:pPr marL="400050">
              <a:buClr>
                <a:srgbClr val="0070C0"/>
              </a:buClr>
            </a:pPr>
            <a:r>
              <a:rPr lang="en-US" sz="2100" dirty="0" smtClean="0"/>
              <a:t>as </a:t>
            </a:r>
            <a:r>
              <a:rPr lang="en-US" sz="2100" dirty="0"/>
              <a:t>well as other things that will be specific to the task itself – is monitored and recorded.</a:t>
            </a:r>
            <a:endParaRPr lang="en-US" sz="2100" dirty="0" smtClean="0"/>
          </a:p>
        </p:txBody>
      </p:sp>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sp>
        <p:nvSpPr>
          <p:cNvPr id="6" name="Rectangle 20"/>
          <p:cNvSpPr/>
          <p:nvPr/>
        </p:nvSpPr>
        <p:spPr>
          <a:xfrm>
            <a:off x="5796134" y="3192710"/>
            <a:ext cx="3101967" cy="253738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8229"/>
              <a:gd name="connsiteX1" fmla="*/ 8708513 w 8708513"/>
              <a:gd name="connsiteY1" fmla="*/ 0 h 948229"/>
              <a:gd name="connsiteX2" fmla="*/ 8708513 w 8708513"/>
              <a:gd name="connsiteY2" fmla="*/ 887849 h 948229"/>
              <a:gd name="connsiteX3" fmla="*/ 159534 w 8708513"/>
              <a:gd name="connsiteY3" fmla="*/ 884366 h 948229"/>
              <a:gd name="connsiteX4" fmla="*/ 0 w 8708513"/>
              <a:gd name="connsiteY4" fmla="*/ 0 h 948229"/>
              <a:gd name="connsiteX0" fmla="*/ 29769 w 8738282"/>
              <a:gd name="connsiteY0" fmla="*/ 0 h 946314"/>
              <a:gd name="connsiteX1" fmla="*/ 8738282 w 8738282"/>
              <a:gd name="connsiteY1" fmla="*/ 0 h 946314"/>
              <a:gd name="connsiteX2" fmla="*/ 8738282 w 8738282"/>
              <a:gd name="connsiteY2" fmla="*/ 887849 h 946314"/>
              <a:gd name="connsiteX3" fmla="*/ 27225 w 8738282"/>
              <a:gd name="connsiteY3" fmla="*/ 878029 h 946314"/>
              <a:gd name="connsiteX4" fmla="*/ 29769 w 8738282"/>
              <a:gd name="connsiteY4" fmla="*/ 0 h 946314"/>
              <a:gd name="connsiteX0" fmla="*/ 29772 w 8738285"/>
              <a:gd name="connsiteY0" fmla="*/ 0 h 955991"/>
              <a:gd name="connsiteX1" fmla="*/ 8738285 w 8738285"/>
              <a:gd name="connsiteY1" fmla="*/ 0 h 955991"/>
              <a:gd name="connsiteX2" fmla="*/ 8738285 w 8738285"/>
              <a:gd name="connsiteY2" fmla="*/ 887849 h 955991"/>
              <a:gd name="connsiteX3" fmla="*/ 27227 w 8738285"/>
              <a:gd name="connsiteY3" fmla="*/ 906738 h 955991"/>
              <a:gd name="connsiteX4" fmla="*/ 29772 w 8738285"/>
              <a:gd name="connsiteY4" fmla="*/ 0 h 95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8285" h="955991">
                <a:moveTo>
                  <a:pt x="29772" y="0"/>
                </a:moveTo>
                <a:lnTo>
                  <a:pt x="8738285" y="0"/>
                </a:lnTo>
                <a:lnTo>
                  <a:pt x="8738285" y="887849"/>
                </a:lnTo>
                <a:cubicBezTo>
                  <a:pt x="5897971" y="1008987"/>
                  <a:pt x="2902711" y="938000"/>
                  <a:pt x="27227" y="906738"/>
                </a:cubicBezTo>
                <a:cubicBezTo>
                  <a:pt x="-47019" y="724111"/>
                  <a:pt x="57126" y="264688"/>
                  <a:pt x="29772" y="0"/>
                </a:cubicBezTo>
                <a:close/>
              </a:path>
            </a:pathLst>
          </a:custGeom>
          <a:solidFill>
            <a:srgbClr val="92D050"/>
          </a:solidFill>
          <a:ln w="57150">
            <a:solidFill>
              <a:schemeClr val="accent3">
                <a:lumMod val="75000"/>
              </a:schemeClr>
            </a:solidFill>
          </a:ln>
          <a:effectLst>
            <a:outerShdw blurRad="152400" dist="508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smtClean="0">
                <a:solidFill>
                  <a:schemeClr val="tx2"/>
                </a:solidFill>
                <a:latin typeface="Arial" panose="020B0604020202020204" pitchFamily="34" charset="0"/>
                <a:cs typeface="Arial" panose="020B0604020202020204" pitchFamily="34" charset="0"/>
              </a:rPr>
              <a:t>Task </a:t>
            </a:r>
            <a:r>
              <a:rPr lang="en-US" sz="2200" b="1" dirty="0">
                <a:solidFill>
                  <a:schemeClr val="tx2"/>
                </a:solidFill>
                <a:latin typeface="Arial" panose="020B0604020202020204" pitchFamily="34" charset="0"/>
                <a:cs typeface="Arial" panose="020B0604020202020204" pitchFamily="34" charset="0"/>
              </a:rPr>
              <a:t>analysis:</a:t>
            </a:r>
            <a:r>
              <a:rPr lang="en-US" sz="2200" dirty="0">
                <a:latin typeface="Arial" panose="020B0604020202020204" pitchFamily="34" charset="0"/>
                <a:cs typeface="Arial" panose="020B0604020202020204" pitchFamily="34" charset="0"/>
              </a:rPr>
              <a:t> The name given to the process of closely studying the way people perform HCI tasks</a:t>
            </a:r>
            <a:r>
              <a:rPr lang="en-US" sz="2200" dirty="0" smtClean="0">
                <a:latin typeface="Arial" panose="020B0604020202020204" pitchFamily="34" charset="0"/>
                <a:cs typeface="Arial" panose="020B0604020202020204" pitchFamily="34" charset="0"/>
              </a:rPr>
              <a:t>.</a:t>
            </a:r>
            <a:endParaRPr lang="en-GB" sz="2200" u="sng" dirty="0">
              <a:latin typeface="Arial" panose="020B0604020202020204" pitchFamily="34" charset="0"/>
              <a:cs typeface="Arial" panose="020B0604020202020204" pitchFamily="34" charset="0"/>
            </a:endParaRPr>
          </a:p>
        </p:txBody>
      </p:sp>
      <p:sp>
        <p:nvSpPr>
          <p:cNvPr id="7" name="Oval 6"/>
          <p:cNvSpPr/>
          <p:nvPr/>
        </p:nvSpPr>
        <p:spPr>
          <a:xfrm rot="1949270">
            <a:off x="8573223" y="3099082"/>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809949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sp>
        <p:nvSpPr>
          <p:cNvPr id="8" name="Rectangle 14"/>
          <p:cNvSpPr/>
          <p:nvPr/>
        </p:nvSpPr>
        <p:spPr>
          <a:xfrm>
            <a:off x="179512" y="1154432"/>
            <a:ext cx="8708512" cy="551492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6478"/>
              <a:gd name="connsiteX1" fmla="*/ 8708512 w 8708512"/>
              <a:gd name="connsiteY1" fmla="*/ 0 h 856478"/>
              <a:gd name="connsiteX2" fmla="*/ 8708512 w 8708512"/>
              <a:gd name="connsiteY2" fmla="*/ 801671 h 856478"/>
              <a:gd name="connsiteX3" fmla="*/ 101112 w 8708512"/>
              <a:gd name="connsiteY3" fmla="*/ 823146 h 856478"/>
              <a:gd name="connsiteX4" fmla="*/ 0 w 8708512"/>
              <a:gd name="connsiteY4" fmla="*/ 0 h 856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6478">
                <a:moveTo>
                  <a:pt x="0" y="0"/>
                </a:moveTo>
                <a:lnTo>
                  <a:pt x="8708512" y="0"/>
                </a:lnTo>
                <a:lnTo>
                  <a:pt x="8708512" y="801671"/>
                </a:lnTo>
                <a:cubicBezTo>
                  <a:pt x="5809583" y="887640"/>
                  <a:pt x="2976595" y="854408"/>
                  <a:pt x="101112" y="823146"/>
                </a:cubicBezTo>
                <a:cubicBezTo>
                  <a:pt x="15143" y="610630"/>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marL="914400" indent="-914400">
              <a:buClr>
                <a:srgbClr val="C00000"/>
              </a:buClr>
              <a:tabLst>
                <a:tab pos="2420938" algn="l"/>
              </a:tabLst>
            </a:pPr>
            <a:r>
              <a:rPr lang="en-US" sz="2430" b="1" dirty="0" smtClean="0">
                <a:solidFill>
                  <a:srgbClr val="002060"/>
                </a:solidFill>
                <a:latin typeface="Arial" panose="020B0604020202020204" pitchFamily="34" charset="0"/>
                <a:cs typeface="Arial" panose="020B0604020202020204" pitchFamily="34" charset="0"/>
              </a:rPr>
              <a:t>Compute-IT</a:t>
            </a:r>
            <a:endParaRPr lang="en-US" sz="2430" b="1" dirty="0">
              <a:solidFill>
                <a:srgbClr val="002060"/>
              </a:solidFill>
              <a:latin typeface="Arial" panose="020B0604020202020204" pitchFamily="34" charset="0"/>
              <a:cs typeface="Arial" panose="020B0604020202020204" pitchFamily="34" charset="0"/>
            </a:endParaRPr>
          </a:p>
          <a:p>
            <a:pPr marL="857250" indent="-857250">
              <a:buClr>
                <a:srgbClr val="C00000"/>
              </a:buClr>
              <a:tabLst>
                <a:tab pos="2420938" algn="l"/>
              </a:tabLst>
            </a:pPr>
            <a:r>
              <a:rPr lang="en-US" sz="2430" b="1" dirty="0">
                <a:solidFill>
                  <a:srgbClr val="000000"/>
                </a:solidFill>
                <a:latin typeface="Arial" panose="020B0604020202020204" pitchFamily="34" charset="0"/>
                <a:cs typeface="Arial" panose="020B0604020202020204" pitchFamily="34" charset="0"/>
              </a:rPr>
              <a:t>9.3.1</a:t>
            </a:r>
            <a:r>
              <a:rPr lang="en-US" sz="2430" dirty="0">
                <a:solidFill>
                  <a:srgbClr val="000000"/>
                </a:solidFill>
                <a:latin typeface="Arial" panose="020B0604020202020204" pitchFamily="34" charset="0"/>
                <a:cs typeface="Arial" panose="020B0604020202020204" pitchFamily="34" charset="0"/>
              </a:rPr>
              <a:t> </a:t>
            </a:r>
            <a:r>
              <a:rPr lang="en-US" sz="2430" dirty="0" smtClean="0">
                <a:solidFill>
                  <a:srgbClr val="000000"/>
                </a:solidFill>
                <a:latin typeface="Arial" panose="020B0604020202020204" pitchFamily="34" charset="0"/>
                <a:cs typeface="Arial" panose="020B0604020202020204" pitchFamily="34" charset="0"/>
              </a:rPr>
              <a:t>	</a:t>
            </a:r>
            <a:r>
              <a:rPr lang="en-US" sz="2430" b="1" dirty="0" smtClean="0">
                <a:solidFill>
                  <a:srgbClr val="000000"/>
                </a:solidFill>
                <a:latin typeface="Arial" panose="020B0604020202020204" pitchFamily="34" charset="0"/>
                <a:cs typeface="Arial" panose="020B0604020202020204" pitchFamily="34" charset="0"/>
              </a:rPr>
              <a:t>a</a:t>
            </a:r>
            <a:r>
              <a:rPr lang="en-US" sz="2430" b="1" dirty="0">
                <a:solidFill>
                  <a:srgbClr val="000000"/>
                </a:solidFill>
                <a:latin typeface="Arial" panose="020B0604020202020204" pitchFamily="34" charset="0"/>
                <a:cs typeface="Arial" panose="020B0604020202020204" pitchFamily="34" charset="0"/>
              </a:rPr>
              <a:t>)</a:t>
            </a:r>
            <a:r>
              <a:rPr lang="en-US" sz="2430" dirty="0">
                <a:solidFill>
                  <a:srgbClr val="000000"/>
                </a:solidFill>
                <a:latin typeface="Arial" panose="020B0604020202020204" pitchFamily="34" charset="0"/>
                <a:cs typeface="Arial" panose="020B0604020202020204" pitchFamily="34" charset="0"/>
              </a:rPr>
              <a:t> Test your wireframe for your hand-held digital device’s interface by carrying out task analysis. Ask the user to </a:t>
            </a:r>
            <a:r>
              <a:rPr lang="en-US" sz="2430" dirty="0" smtClean="0">
                <a:solidFill>
                  <a:srgbClr val="000000"/>
                </a:solidFill>
                <a:latin typeface="Arial" panose="020B0604020202020204" pitchFamily="34" charset="0"/>
                <a:cs typeface="Arial" panose="020B0604020202020204" pitchFamily="34" charset="0"/>
              </a:rPr>
              <a:t>do something </a:t>
            </a:r>
            <a:r>
              <a:rPr lang="en-US" sz="2430" dirty="0">
                <a:solidFill>
                  <a:srgbClr val="000000"/>
                </a:solidFill>
                <a:latin typeface="Arial" panose="020B0604020202020204" pitchFamily="34" charset="0"/>
                <a:cs typeface="Arial" panose="020B0604020202020204" pitchFamily="34" charset="0"/>
              </a:rPr>
              <a:t>that you identified your interface will do in </a:t>
            </a:r>
            <a:r>
              <a:rPr lang="en-US" sz="2430" b="1" dirty="0">
                <a:solidFill>
                  <a:srgbClr val="000000"/>
                </a:solidFill>
                <a:latin typeface="Arial" panose="020B0604020202020204" pitchFamily="34" charset="0"/>
                <a:cs typeface="Arial" panose="020B0604020202020204" pitchFamily="34" charset="0"/>
                <a:hlinkClick r:id="rId3" action="ppaction://hlinksldjump"/>
              </a:rPr>
              <a:t>9.2.2 Plan-IT </a:t>
            </a:r>
            <a:r>
              <a:rPr lang="en-US" sz="2430" dirty="0">
                <a:solidFill>
                  <a:srgbClr val="000000"/>
                </a:solidFill>
                <a:latin typeface="Arial" panose="020B0604020202020204" pitchFamily="34" charset="0"/>
                <a:cs typeface="Arial" panose="020B0604020202020204" pitchFamily="34" charset="0"/>
              </a:rPr>
              <a:t>and watch them completing the task </a:t>
            </a:r>
            <a:r>
              <a:rPr lang="en-US" sz="2430" dirty="0" smtClean="0">
                <a:solidFill>
                  <a:srgbClr val="000000"/>
                </a:solidFill>
                <a:latin typeface="Arial" panose="020B0604020202020204" pitchFamily="34" charset="0"/>
                <a:cs typeface="Arial" panose="020B0604020202020204" pitchFamily="34" charset="0"/>
              </a:rPr>
              <a:t>using your </a:t>
            </a:r>
            <a:r>
              <a:rPr lang="en-US" sz="2430" dirty="0">
                <a:solidFill>
                  <a:srgbClr val="000000"/>
                </a:solidFill>
                <a:latin typeface="Arial" panose="020B0604020202020204" pitchFamily="34" charset="0"/>
                <a:cs typeface="Arial" panose="020B0604020202020204" pitchFamily="34" charset="0"/>
              </a:rPr>
              <a:t>wireframe.</a:t>
            </a:r>
          </a:p>
          <a:p>
            <a:pPr marL="857250" indent="-857250">
              <a:buClr>
                <a:srgbClr val="C00000"/>
              </a:buClr>
              <a:tabLst>
                <a:tab pos="2420938" algn="l"/>
              </a:tabLst>
            </a:pPr>
            <a:r>
              <a:rPr lang="en-US" sz="2430" dirty="0" smtClean="0">
                <a:solidFill>
                  <a:srgbClr val="000000"/>
                </a:solidFill>
                <a:latin typeface="Arial" panose="020B0604020202020204" pitchFamily="34" charset="0"/>
                <a:cs typeface="Arial" panose="020B0604020202020204" pitchFamily="34" charset="0"/>
              </a:rPr>
              <a:t>	</a:t>
            </a:r>
            <a:r>
              <a:rPr lang="en-US" sz="2430" b="1" dirty="0" smtClean="0">
                <a:solidFill>
                  <a:srgbClr val="000000"/>
                </a:solidFill>
                <a:latin typeface="Arial" panose="020B0604020202020204" pitchFamily="34" charset="0"/>
                <a:cs typeface="Arial" panose="020B0604020202020204" pitchFamily="34" charset="0"/>
              </a:rPr>
              <a:t>b</a:t>
            </a:r>
            <a:r>
              <a:rPr lang="en-US" sz="2430" b="1" dirty="0">
                <a:solidFill>
                  <a:srgbClr val="000000"/>
                </a:solidFill>
                <a:latin typeface="Arial" panose="020B0604020202020204" pitchFamily="34" charset="0"/>
                <a:cs typeface="Arial" panose="020B0604020202020204" pitchFamily="34" charset="0"/>
              </a:rPr>
              <a:t>)</a:t>
            </a:r>
            <a:r>
              <a:rPr lang="en-US" sz="2430" dirty="0">
                <a:solidFill>
                  <a:srgbClr val="000000"/>
                </a:solidFill>
                <a:latin typeface="Arial" panose="020B0604020202020204" pitchFamily="34" charset="0"/>
                <a:cs typeface="Arial" panose="020B0604020202020204" pitchFamily="34" charset="0"/>
              </a:rPr>
              <a:t> Evaluate the feedback you received from your research and produce a second iteration of your </a:t>
            </a:r>
            <a:r>
              <a:rPr lang="en-US" sz="2430" dirty="0" smtClean="0">
                <a:solidFill>
                  <a:srgbClr val="000000"/>
                </a:solidFill>
                <a:latin typeface="Arial" panose="020B0604020202020204" pitchFamily="34" charset="0"/>
                <a:cs typeface="Arial" panose="020B0604020202020204" pitchFamily="34" charset="0"/>
              </a:rPr>
              <a:t>wireframe, remembering </a:t>
            </a:r>
            <a:r>
              <a:rPr lang="en-US" sz="2430" dirty="0">
                <a:solidFill>
                  <a:srgbClr val="000000"/>
                </a:solidFill>
                <a:latin typeface="Arial" panose="020B0604020202020204" pitchFamily="34" charset="0"/>
                <a:cs typeface="Arial" panose="020B0604020202020204" pitchFamily="34" charset="0"/>
              </a:rPr>
              <a:t>to keep the user group you are designing for in mind at all times. Describe the changes you </a:t>
            </a:r>
            <a:r>
              <a:rPr lang="en-US" sz="2430" dirty="0" smtClean="0">
                <a:solidFill>
                  <a:srgbClr val="000000"/>
                </a:solidFill>
                <a:latin typeface="Arial" panose="020B0604020202020204" pitchFamily="34" charset="0"/>
                <a:cs typeface="Arial" panose="020B0604020202020204" pitchFamily="34" charset="0"/>
              </a:rPr>
              <a:t>have made </a:t>
            </a:r>
            <a:r>
              <a:rPr lang="en-US" sz="2430" dirty="0">
                <a:solidFill>
                  <a:srgbClr val="000000"/>
                </a:solidFill>
                <a:latin typeface="Arial" panose="020B0604020202020204" pitchFamily="34" charset="0"/>
                <a:cs typeface="Arial" panose="020B0604020202020204" pitchFamily="34" charset="0"/>
              </a:rPr>
              <a:t>and why you have made them.</a:t>
            </a:r>
          </a:p>
          <a:p>
            <a:pPr marL="857250" indent="-857250">
              <a:buClr>
                <a:srgbClr val="C00000"/>
              </a:buClr>
              <a:tabLst>
                <a:tab pos="2420938" algn="l"/>
              </a:tabLst>
            </a:pPr>
            <a:r>
              <a:rPr lang="en-US" sz="2430" b="1" dirty="0">
                <a:solidFill>
                  <a:srgbClr val="000000"/>
                </a:solidFill>
                <a:latin typeface="Arial" panose="020B0604020202020204" pitchFamily="34" charset="0"/>
                <a:cs typeface="Arial" panose="020B0604020202020204" pitchFamily="34" charset="0"/>
              </a:rPr>
              <a:t>9.3.2</a:t>
            </a:r>
            <a:r>
              <a:rPr lang="en-US" sz="2430" dirty="0">
                <a:solidFill>
                  <a:srgbClr val="000000"/>
                </a:solidFill>
                <a:latin typeface="Arial" panose="020B0604020202020204" pitchFamily="34" charset="0"/>
                <a:cs typeface="Arial" panose="020B0604020202020204" pitchFamily="34" charset="0"/>
              </a:rPr>
              <a:t> </a:t>
            </a:r>
            <a:r>
              <a:rPr lang="en-US" sz="2430" dirty="0" smtClean="0">
                <a:solidFill>
                  <a:srgbClr val="000000"/>
                </a:solidFill>
                <a:latin typeface="Arial" panose="020B0604020202020204" pitchFamily="34" charset="0"/>
                <a:cs typeface="Arial" panose="020B0604020202020204" pitchFamily="34" charset="0"/>
              </a:rPr>
              <a:t>	Test </a:t>
            </a:r>
            <a:r>
              <a:rPr lang="en-US" sz="2430" dirty="0">
                <a:solidFill>
                  <a:srgbClr val="000000"/>
                </a:solidFill>
                <a:latin typeface="Arial" panose="020B0604020202020204" pitchFamily="34" charset="0"/>
                <a:cs typeface="Arial" panose="020B0604020202020204" pitchFamily="34" charset="0"/>
              </a:rPr>
              <a:t>your second wireframe, evaluate the feedback and produce another iteration of your hand-held digital </a:t>
            </a:r>
            <a:r>
              <a:rPr lang="en-US" sz="2430" dirty="0" smtClean="0">
                <a:solidFill>
                  <a:srgbClr val="000000"/>
                </a:solidFill>
                <a:latin typeface="Arial" panose="020B0604020202020204" pitchFamily="34" charset="0"/>
                <a:cs typeface="Arial" panose="020B0604020202020204" pitchFamily="34" charset="0"/>
              </a:rPr>
              <a:t>device’s operating </a:t>
            </a:r>
            <a:r>
              <a:rPr lang="en-US" sz="2430" dirty="0">
                <a:solidFill>
                  <a:srgbClr val="000000"/>
                </a:solidFill>
                <a:latin typeface="Arial" panose="020B0604020202020204" pitchFamily="34" charset="0"/>
                <a:cs typeface="Arial" panose="020B0604020202020204" pitchFamily="34" charset="0"/>
              </a:rPr>
              <a:t>system interface.</a:t>
            </a:r>
            <a:endParaRPr lang="en-GB" sz="243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998999"/>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696069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600" dirty="0"/>
              <a:t>9.3 </a:t>
            </a:r>
            <a:r>
              <a:rPr lang="en-US" sz="3600" dirty="0" smtClean="0"/>
              <a:t>- Testing</a:t>
            </a:r>
            <a:r>
              <a:rPr lang="en-US" sz="3600" dirty="0"/>
              <a:t>, </a:t>
            </a:r>
            <a:r>
              <a:rPr lang="en-US" sz="3600" dirty="0" smtClean="0"/>
              <a:t>Evaluation </a:t>
            </a:r>
            <a:r>
              <a:rPr lang="en-US" sz="3600" dirty="0"/>
              <a:t>and </a:t>
            </a:r>
            <a:r>
              <a:rPr lang="en-US" sz="3600" dirty="0" smtClean="0"/>
              <a:t>Iteration</a:t>
            </a:r>
            <a:endParaRPr lang="en-GB" sz="3600" b="1" dirty="0" smtClean="0"/>
          </a:p>
        </p:txBody>
      </p:sp>
      <p:sp>
        <p:nvSpPr>
          <p:cNvPr id="5" name="Rectangle 22"/>
          <p:cNvSpPr/>
          <p:nvPr/>
        </p:nvSpPr>
        <p:spPr>
          <a:xfrm>
            <a:off x="179512" y="1159310"/>
            <a:ext cx="8708512" cy="5525138"/>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4444"/>
              <a:gd name="connsiteX1" fmla="*/ 8708512 w 8708512"/>
              <a:gd name="connsiteY1" fmla="*/ 0 h 814444"/>
              <a:gd name="connsiteX2" fmla="*/ 8708512 w 8708512"/>
              <a:gd name="connsiteY2" fmla="*/ 759758 h 814444"/>
              <a:gd name="connsiteX3" fmla="*/ 108439 w 8708512"/>
              <a:gd name="connsiteY3" fmla="*/ 766351 h 814444"/>
              <a:gd name="connsiteX4" fmla="*/ 0 w 8708512"/>
              <a:gd name="connsiteY4" fmla="*/ 0 h 814444"/>
              <a:gd name="connsiteX0" fmla="*/ 0 w 8708512"/>
              <a:gd name="connsiteY0" fmla="*/ 0 h 795331"/>
              <a:gd name="connsiteX1" fmla="*/ 8708512 w 8708512"/>
              <a:gd name="connsiteY1" fmla="*/ 0 h 795331"/>
              <a:gd name="connsiteX2" fmla="*/ 8708512 w 8708512"/>
              <a:gd name="connsiteY2" fmla="*/ 759758 h 795331"/>
              <a:gd name="connsiteX3" fmla="*/ 108439 w 8708512"/>
              <a:gd name="connsiteY3" fmla="*/ 766351 h 795331"/>
              <a:gd name="connsiteX4" fmla="*/ 0 w 8708512"/>
              <a:gd name="connsiteY4" fmla="*/ 0 h 795331"/>
              <a:gd name="connsiteX0" fmla="*/ 0 w 8708512"/>
              <a:gd name="connsiteY0" fmla="*/ 0 h 803042"/>
              <a:gd name="connsiteX1" fmla="*/ 8708512 w 8708512"/>
              <a:gd name="connsiteY1" fmla="*/ 0 h 803042"/>
              <a:gd name="connsiteX2" fmla="*/ 8708512 w 8708512"/>
              <a:gd name="connsiteY2" fmla="*/ 759758 h 803042"/>
              <a:gd name="connsiteX3" fmla="*/ 108439 w 8708512"/>
              <a:gd name="connsiteY3" fmla="*/ 782852 h 803042"/>
              <a:gd name="connsiteX4" fmla="*/ 0 w 8708512"/>
              <a:gd name="connsiteY4" fmla="*/ 0 h 803042"/>
              <a:gd name="connsiteX0" fmla="*/ 0 w 8708512"/>
              <a:gd name="connsiteY0" fmla="*/ 0 h 797835"/>
              <a:gd name="connsiteX1" fmla="*/ 8708512 w 8708512"/>
              <a:gd name="connsiteY1" fmla="*/ 0 h 797835"/>
              <a:gd name="connsiteX2" fmla="*/ 8708512 w 8708512"/>
              <a:gd name="connsiteY2" fmla="*/ 759758 h 797835"/>
              <a:gd name="connsiteX3" fmla="*/ 108439 w 8708512"/>
              <a:gd name="connsiteY3" fmla="*/ 782852 h 797835"/>
              <a:gd name="connsiteX4" fmla="*/ 0 w 8708512"/>
              <a:gd name="connsiteY4" fmla="*/ 0 h 797835"/>
              <a:gd name="connsiteX0" fmla="*/ 0 w 8708512"/>
              <a:gd name="connsiteY0" fmla="*/ 0 h 809571"/>
              <a:gd name="connsiteX1" fmla="*/ 8708512 w 8708512"/>
              <a:gd name="connsiteY1" fmla="*/ 0 h 809571"/>
              <a:gd name="connsiteX2" fmla="*/ 8708512 w 8708512"/>
              <a:gd name="connsiteY2" fmla="*/ 779009 h 809571"/>
              <a:gd name="connsiteX3" fmla="*/ 108439 w 8708512"/>
              <a:gd name="connsiteY3" fmla="*/ 782852 h 809571"/>
              <a:gd name="connsiteX4" fmla="*/ 0 w 8708512"/>
              <a:gd name="connsiteY4" fmla="*/ 0 h 809571"/>
              <a:gd name="connsiteX0" fmla="*/ 0 w 8708512"/>
              <a:gd name="connsiteY0" fmla="*/ 0 h 797632"/>
              <a:gd name="connsiteX1" fmla="*/ 8708512 w 8708512"/>
              <a:gd name="connsiteY1" fmla="*/ 0 h 797632"/>
              <a:gd name="connsiteX2" fmla="*/ 8708512 w 8708512"/>
              <a:gd name="connsiteY2" fmla="*/ 779009 h 797632"/>
              <a:gd name="connsiteX3" fmla="*/ 108439 w 8708512"/>
              <a:gd name="connsiteY3" fmla="*/ 782852 h 797632"/>
              <a:gd name="connsiteX4" fmla="*/ 0 w 8708512"/>
              <a:gd name="connsiteY4" fmla="*/ 0 h 797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97632">
                <a:moveTo>
                  <a:pt x="0" y="0"/>
                </a:moveTo>
                <a:lnTo>
                  <a:pt x="8708512" y="0"/>
                </a:lnTo>
                <a:lnTo>
                  <a:pt x="8708512" y="779009"/>
                </a:lnTo>
                <a:cubicBezTo>
                  <a:pt x="5658159" y="812470"/>
                  <a:pt x="2991738" y="792547"/>
                  <a:pt x="108439" y="782852"/>
                </a:cubicBezTo>
                <a:cubicBezTo>
                  <a:pt x="42008" y="599937"/>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Your challenge for this unit was to design an operating system interface for the hand-held digital device you designed </a:t>
            </a:r>
            <a:r>
              <a:rPr lang="en-US" sz="2200" dirty="0" smtClean="0">
                <a:solidFill>
                  <a:srgbClr val="000000"/>
                </a:solidFill>
                <a:latin typeface="Arial" panose="020B0604020202020204" pitchFamily="34" charset="0"/>
                <a:cs typeface="Arial" panose="020B0604020202020204" pitchFamily="34" charset="0"/>
              </a:rPr>
              <a:t>in Unit </a:t>
            </a:r>
            <a:r>
              <a:rPr lang="en-US" sz="2200" dirty="0">
                <a:solidFill>
                  <a:srgbClr val="000000"/>
                </a:solidFill>
                <a:latin typeface="Arial" panose="020B0604020202020204" pitchFamily="34" charset="0"/>
                <a:cs typeface="Arial" panose="020B0604020202020204" pitchFamily="34" charset="0"/>
              </a:rPr>
              <a:t>8, thinking about the technology that will be available in the future and about the needs of your specific user group.</a:t>
            </a: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You have:</a:t>
            </a:r>
          </a:p>
          <a:p>
            <a:pPr marL="628650" indent="-285750">
              <a:buClr>
                <a:srgbClr val="C0000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explored </a:t>
            </a:r>
            <a:r>
              <a:rPr lang="en-US" sz="2200" dirty="0">
                <a:solidFill>
                  <a:srgbClr val="000000"/>
                </a:solidFill>
                <a:latin typeface="Arial" panose="020B0604020202020204" pitchFamily="34" charset="0"/>
                <a:cs typeface="Arial" panose="020B0604020202020204" pitchFamily="34" charset="0"/>
              </a:rPr>
              <a:t>different </a:t>
            </a: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operating system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interfaces</a:t>
            </a:r>
            <a:endParaRPr lang="en-US" sz="2200" dirty="0">
              <a:solidFill>
                <a:srgbClr val="000000"/>
              </a:solidFill>
              <a:latin typeface="Arial" panose="020B0604020202020204" pitchFamily="34" charset="0"/>
              <a:cs typeface="Arial" panose="020B0604020202020204" pitchFamily="34" charset="0"/>
            </a:endParaRPr>
          </a:p>
          <a:p>
            <a:pPr marL="628650" indent="-285750">
              <a:buClr>
                <a:srgbClr val="C0000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considered </a:t>
            </a:r>
            <a:r>
              <a:rPr lang="en-US" sz="2200" dirty="0">
                <a:solidFill>
                  <a:srgbClr val="000000"/>
                </a:solidFill>
                <a:latin typeface="Arial" panose="020B0604020202020204" pitchFamily="34" charset="0"/>
                <a:cs typeface="Arial" panose="020B0604020202020204" pitchFamily="34" charset="0"/>
              </a:rPr>
              <a:t>the needs </a:t>
            </a: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of your </a:t>
            </a:r>
            <a:r>
              <a:rPr lang="en-US" sz="2200" dirty="0">
                <a:solidFill>
                  <a:srgbClr val="000000"/>
                </a:solidFill>
                <a:latin typeface="Arial" panose="020B0604020202020204" pitchFamily="34" charset="0"/>
                <a:cs typeface="Arial" panose="020B0604020202020204" pitchFamily="34" charset="0"/>
              </a:rPr>
              <a:t>user group</a:t>
            </a:r>
          </a:p>
          <a:p>
            <a:pPr marL="628650" indent="-285750">
              <a:buClr>
                <a:srgbClr val="C0000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researched </a:t>
            </a:r>
            <a:r>
              <a:rPr lang="en-US" sz="2200" dirty="0">
                <a:solidFill>
                  <a:srgbClr val="000000"/>
                </a:solidFill>
                <a:latin typeface="Arial" panose="020B0604020202020204" pitchFamily="34" charset="0"/>
                <a:cs typeface="Arial" panose="020B0604020202020204" pitchFamily="34" charset="0"/>
              </a:rPr>
              <a:t>future </a:t>
            </a: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technologies</a:t>
            </a:r>
            <a:endParaRPr lang="en-US" sz="2200" dirty="0">
              <a:solidFill>
                <a:srgbClr val="000000"/>
              </a:solidFill>
              <a:latin typeface="Arial" panose="020B0604020202020204" pitchFamily="34" charset="0"/>
              <a:cs typeface="Arial" panose="020B0604020202020204" pitchFamily="34" charset="0"/>
            </a:endParaRPr>
          </a:p>
          <a:p>
            <a:pPr marL="628650" indent="-285750">
              <a:buClr>
                <a:srgbClr val="C0000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designed </a:t>
            </a:r>
            <a:r>
              <a:rPr lang="en-US" sz="2200" dirty="0">
                <a:solidFill>
                  <a:srgbClr val="000000"/>
                </a:solidFill>
                <a:latin typeface="Arial" panose="020B0604020202020204" pitchFamily="34" charset="0"/>
                <a:cs typeface="Arial" panose="020B0604020202020204" pitchFamily="34" charset="0"/>
              </a:rPr>
              <a:t>several </a:t>
            </a: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iterations </a:t>
            </a:r>
            <a:r>
              <a:rPr lang="en-US" sz="2200" dirty="0">
                <a:solidFill>
                  <a:srgbClr val="000000"/>
                </a:solidFill>
                <a:latin typeface="Arial" panose="020B0604020202020204" pitchFamily="34" charset="0"/>
                <a:cs typeface="Arial" panose="020B0604020202020204" pitchFamily="34" charset="0"/>
              </a:rPr>
              <a:t>of your </a:t>
            </a: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wireframe</a:t>
            </a:r>
            <a:r>
              <a:rPr lang="en-US" sz="2200" dirty="0">
                <a:solidFill>
                  <a:srgbClr val="000000"/>
                </a:solidFill>
                <a:latin typeface="Arial" panose="020B0604020202020204" pitchFamily="34" charset="0"/>
                <a:cs typeface="Arial" panose="020B0604020202020204" pitchFamily="34" charset="0"/>
              </a:rPr>
              <a:t>.</a:t>
            </a:r>
            <a:endParaRPr lang="en-GB" sz="220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14"/>
          <p:cNvSpPr/>
          <p:nvPr/>
        </p:nvSpPr>
        <p:spPr>
          <a:xfrm>
            <a:off x="3707904" y="3066390"/>
            <a:ext cx="5079881" cy="351915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4037"/>
              <a:gd name="connsiteX1" fmla="*/ 8708512 w 8708512"/>
              <a:gd name="connsiteY1" fmla="*/ 0 h 854037"/>
              <a:gd name="connsiteX2" fmla="*/ 8708512 w 8708512"/>
              <a:gd name="connsiteY2" fmla="*/ 801671 h 854037"/>
              <a:gd name="connsiteX3" fmla="*/ 82063 w 8708512"/>
              <a:gd name="connsiteY3" fmla="*/ 817687 h 854037"/>
              <a:gd name="connsiteX4" fmla="*/ 0 w 8708512"/>
              <a:gd name="connsiteY4" fmla="*/ 0 h 85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4037">
                <a:moveTo>
                  <a:pt x="0" y="0"/>
                </a:moveTo>
                <a:lnTo>
                  <a:pt x="8708512" y="0"/>
                </a:lnTo>
                <a:lnTo>
                  <a:pt x="8708512" y="801671"/>
                </a:lnTo>
                <a:cubicBezTo>
                  <a:pt x="5809583" y="887640"/>
                  <a:pt x="2957546" y="848949"/>
                  <a:pt x="82063" y="817687"/>
                </a:cubicBezTo>
                <a:cubicBezTo>
                  <a:pt x="-3906" y="605171"/>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9.3.3</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Prepare </a:t>
            </a:r>
            <a:r>
              <a:rPr lang="en-US" sz="2200" dirty="0">
                <a:solidFill>
                  <a:srgbClr val="000000"/>
                </a:solidFill>
                <a:latin typeface="Arial" panose="020B0604020202020204" pitchFamily="34" charset="0"/>
                <a:cs typeface="Arial" panose="020B0604020202020204" pitchFamily="34" charset="0"/>
              </a:rPr>
              <a:t>a presentation to pitch your operating system interface for your hand-held digital device to an investor </a:t>
            </a:r>
            <a:r>
              <a:rPr lang="en-US" sz="2200" dirty="0" smtClean="0">
                <a:solidFill>
                  <a:srgbClr val="000000"/>
                </a:solidFill>
                <a:latin typeface="Arial" panose="020B0604020202020204" pitchFamily="34" charset="0"/>
                <a:cs typeface="Arial" panose="020B0604020202020204" pitchFamily="34" charset="0"/>
              </a:rPr>
              <a:t>who might </a:t>
            </a:r>
            <a:r>
              <a:rPr lang="en-US" sz="2200" dirty="0">
                <a:solidFill>
                  <a:srgbClr val="000000"/>
                </a:solidFill>
                <a:latin typeface="Arial" panose="020B0604020202020204" pitchFamily="34" charset="0"/>
                <a:cs typeface="Arial" panose="020B0604020202020204" pitchFamily="34" charset="0"/>
              </a:rPr>
              <a:t>finance its development. </a:t>
            </a:r>
            <a:endParaRPr lang="en-US" sz="2200" dirty="0" smtClean="0">
              <a:solidFill>
                <a:srgbClr val="00000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Remember </a:t>
            </a:r>
            <a:r>
              <a:rPr lang="en-US" sz="2200" dirty="0">
                <a:solidFill>
                  <a:srgbClr val="000000"/>
                </a:solidFill>
                <a:latin typeface="Arial" panose="020B0604020202020204" pitchFamily="34" charset="0"/>
                <a:cs typeface="Arial" panose="020B0604020202020204" pitchFamily="34" charset="0"/>
              </a:rPr>
              <a:t>to explain how each feature of the device meets the needs of the end </a:t>
            </a:r>
            <a:r>
              <a:rPr lang="en-US" sz="2200" dirty="0" smtClean="0">
                <a:solidFill>
                  <a:srgbClr val="000000"/>
                </a:solidFill>
                <a:latin typeface="Arial" panose="020B0604020202020204" pitchFamily="34" charset="0"/>
                <a:cs typeface="Arial" panose="020B0604020202020204" pitchFamily="34" charset="0"/>
              </a:rPr>
              <a:t>user you </a:t>
            </a:r>
            <a:r>
              <a:rPr lang="en-US" sz="2200" dirty="0">
                <a:solidFill>
                  <a:srgbClr val="000000"/>
                </a:solidFill>
                <a:latin typeface="Arial" panose="020B0604020202020204" pitchFamily="34" charset="0"/>
                <a:cs typeface="Arial" panose="020B0604020202020204" pitchFamily="34" charset="0"/>
              </a:rPr>
              <a:t>designed it for.</a:t>
            </a:r>
            <a:endParaRPr lang="en-GB" sz="22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474103" y="2943215"/>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0329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5" name="Rectangle 22"/>
          <p:cNvSpPr/>
          <p:nvPr/>
        </p:nvSpPr>
        <p:spPr>
          <a:xfrm>
            <a:off x="179512" y="1159310"/>
            <a:ext cx="8708512" cy="1107996"/>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4444"/>
              <a:gd name="connsiteX1" fmla="*/ 8708512 w 8708512"/>
              <a:gd name="connsiteY1" fmla="*/ 0 h 814444"/>
              <a:gd name="connsiteX2" fmla="*/ 8708512 w 8708512"/>
              <a:gd name="connsiteY2" fmla="*/ 759758 h 814444"/>
              <a:gd name="connsiteX3" fmla="*/ 108439 w 8708512"/>
              <a:gd name="connsiteY3" fmla="*/ 766351 h 814444"/>
              <a:gd name="connsiteX4" fmla="*/ 0 w 8708512"/>
              <a:gd name="connsiteY4" fmla="*/ 0 h 814444"/>
              <a:gd name="connsiteX0" fmla="*/ 0 w 8708512"/>
              <a:gd name="connsiteY0" fmla="*/ 0 h 795331"/>
              <a:gd name="connsiteX1" fmla="*/ 8708512 w 8708512"/>
              <a:gd name="connsiteY1" fmla="*/ 0 h 795331"/>
              <a:gd name="connsiteX2" fmla="*/ 8708512 w 8708512"/>
              <a:gd name="connsiteY2" fmla="*/ 759758 h 795331"/>
              <a:gd name="connsiteX3" fmla="*/ 108439 w 8708512"/>
              <a:gd name="connsiteY3" fmla="*/ 766351 h 795331"/>
              <a:gd name="connsiteX4" fmla="*/ 0 w 8708512"/>
              <a:gd name="connsiteY4" fmla="*/ 0 h 795331"/>
              <a:gd name="connsiteX0" fmla="*/ 0 w 8708512"/>
              <a:gd name="connsiteY0" fmla="*/ 0 h 803042"/>
              <a:gd name="connsiteX1" fmla="*/ 8708512 w 8708512"/>
              <a:gd name="connsiteY1" fmla="*/ 0 h 803042"/>
              <a:gd name="connsiteX2" fmla="*/ 8708512 w 8708512"/>
              <a:gd name="connsiteY2" fmla="*/ 759758 h 803042"/>
              <a:gd name="connsiteX3" fmla="*/ 108439 w 8708512"/>
              <a:gd name="connsiteY3" fmla="*/ 782852 h 803042"/>
              <a:gd name="connsiteX4" fmla="*/ 0 w 8708512"/>
              <a:gd name="connsiteY4" fmla="*/ 0 h 803042"/>
              <a:gd name="connsiteX0" fmla="*/ 0 w 8708512"/>
              <a:gd name="connsiteY0" fmla="*/ 0 h 797835"/>
              <a:gd name="connsiteX1" fmla="*/ 8708512 w 8708512"/>
              <a:gd name="connsiteY1" fmla="*/ 0 h 797835"/>
              <a:gd name="connsiteX2" fmla="*/ 8708512 w 8708512"/>
              <a:gd name="connsiteY2" fmla="*/ 759758 h 797835"/>
              <a:gd name="connsiteX3" fmla="*/ 108439 w 8708512"/>
              <a:gd name="connsiteY3" fmla="*/ 782852 h 797835"/>
              <a:gd name="connsiteX4" fmla="*/ 0 w 8708512"/>
              <a:gd name="connsiteY4" fmla="*/ 0 h 797835"/>
              <a:gd name="connsiteX0" fmla="*/ 0 w 8708512"/>
              <a:gd name="connsiteY0" fmla="*/ 0 h 809571"/>
              <a:gd name="connsiteX1" fmla="*/ 8708512 w 8708512"/>
              <a:gd name="connsiteY1" fmla="*/ 0 h 809571"/>
              <a:gd name="connsiteX2" fmla="*/ 8708512 w 8708512"/>
              <a:gd name="connsiteY2" fmla="*/ 779009 h 809571"/>
              <a:gd name="connsiteX3" fmla="*/ 108439 w 8708512"/>
              <a:gd name="connsiteY3" fmla="*/ 782852 h 809571"/>
              <a:gd name="connsiteX4" fmla="*/ 0 w 8708512"/>
              <a:gd name="connsiteY4" fmla="*/ 0 h 809571"/>
              <a:gd name="connsiteX0" fmla="*/ 0 w 8708512"/>
              <a:gd name="connsiteY0" fmla="*/ 0 h 797632"/>
              <a:gd name="connsiteX1" fmla="*/ 8708512 w 8708512"/>
              <a:gd name="connsiteY1" fmla="*/ 0 h 797632"/>
              <a:gd name="connsiteX2" fmla="*/ 8708512 w 8708512"/>
              <a:gd name="connsiteY2" fmla="*/ 779009 h 797632"/>
              <a:gd name="connsiteX3" fmla="*/ 108439 w 8708512"/>
              <a:gd name="connsiteY3" fmla="*/ 782852 h 797632"/>
              <a:gd name="connsiteX4" fmla="*/ 0 w 8708512"/>
              <a:gd name="connsiteY4" fmla="*/ 0 h 797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97632">
                <a:moveTo>
                  <a:pt x="0" y="0"/>
                </a:moveTo>
                <a:lnTo>
                  <a:pt x="8708512" y="0"/>
                </a:lnTo>
                <a:lnTo>
                  <a:pt x="8708512" y="779009"/>
                </a:lnTo>
                <a:cubicBezTo>
                  <a:pt x="5658159" y="812470"/>
                  <a:pt x="2991738" y="792547"/>
                  <a:pt x="108439" y="782852"/>
                </a:cubicBezTo>
                <a:cubicBezTo>
                  <a:pt x="42008" y="599937"/>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Your challenge is to learn about static images so you can stream a video.</a:t>
            </a:r>
            <a:endParaRPr lang="en-GB" sz="220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8" name="Rectangle 7"/>
          <p:cNvSpPr/>
          <p:nvPr/>
        </p:nvSpPr>
        <p:spPr>
          <a:xfrm>
            <a:off x="162477" y="2379359"/>
            <a:ext cx="3761451" cy="3970318"/>
          </a:xfrm>
          <a:prstGeom prst="rect">
            <a:avLst/>
          </a:prstGeom>
        </p:spPr>
        <p:txBody>
          <a:bodyPr wrap="square">
            <a:spAutoFit/>
          </a:bodyPr>
          <a:lstStyle/>
          <a:p>
            <a:pPr>
              <a:buClr>
                <a:srgbClr val="0070C0"/>
              </a:buClr>
            </a:pPr>
            <a:r>
              <a:rPr lang="en-US" sz="2100" b="1" dirty="0" smtClean="0">
                <a:solidFill>
                  <a:schemeClr val="tx2"/>
                </a:solidFill>
              </a:rPr>
              <a:t>Pixels </a:t>
            </a:r>
            <a:r>
              <a:rPr lang="en-US" sz="2100" b="1" dirty="0">
                <a:solidFill>
                  <a:schemeClr val="tx2"/>
                </a:solidFill>
              </a:rPr>
              <a:t>and pixelated images</a:t>
            </a:r>
          </a:p>
          <a:p>
            <a:pPr marL="457200" indent="-457200">
              <a:buClr>
                <a:srgbClr val="0070C0"/>
              </a:buClr>
              <a:buFont typeface="Wingdings 3" panose="05040102010807070707" pitchFamily="18" charset="2"/>
              <a:buChar char=""/>
            </a:pPr>
            <a:r>
              <a:rPr lang="en-US" sz="2100" dirty="0"/>
              <a:t>Tiny squares, called pixels, are the building blocks of all digital images on your computer, tablet or mobile phone screen.</a:t>
            </a:r>
          </a:p>
          <a:p>
            <a:pPr marL="457200" indent="-457200">
              <a:buClr>
                <a:srgbClr val="0070C0"/>
              </a:buClr>
              <a:buFont typeface="Wingdings 3" panose="05040102010807070707" pitchFamily="18" charset="2"/>
              <a:buChar char=""/>
            </a:pPr>
            <a:r>
              <a:rPr lang="en-US" sz="2100" dirty="0"/>
              <a:t>The word ‘pixel’ is short for ‘picture element’ and each pixel is a small element on the screen that can be used to </a:t>
            </a:r>
            <a:r>
              <a:rPr lang="en-US" sz="2100" dirty="0" smtClean="0"/>
              <a:t>show </a:t>
            </a:r>
            <a:r>
              <a:rPr lang="en-US" sz="2100" dirty="0" err="1" smtClean="0"/>
              <a:t>colours</a:t>
            </a:r>
            <a:r>
              <a:rPr lang="en-US" sz="2100" dirty="0"/>
              <a:t>.</a:t>
            </a:r>
            <a:endParaRPr lang="en-US" sz="2100" dirty="0" smtClean="0"/>
          </a:p>
        </p:txBody>
      </p:sp>
      <p:sp>
        <p:nvSpPr>
          <p:cNvPr id="9" name="TextBox 8"/>
          <p:cNvSpPr txBox="1"/>
          <p:nvPr/>
        </p:nvSpPr>
        <p:spPr>
          <a:xfrm>
            <a:off x="3923928" y="5373216"/>
            <a:ext cx="5040560" cy="1323439"/>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000" dirty="0" smtClean="0"/>
              <a:t>When you zoom in on an image on an electronic display, the more noticeable the pixels of an image become. This is similar to taking a close look at a Roman </a:t>
            </a:r>
            <a:r>
              <a:rPr lang="en-GB" sz="2000" dirty="0" err="1" smtClean="0"/>
              <a:t>mosiaic</a:t>
            </a:r>
            <a:r>
              <a:rPr lang="en-GB" sz="2000" dirty="0" smtClean="0"/>
              <a:t>.</a:t>
            </a:r>
            <a:endParaRPr lang="en-GB" sz="2000" dirty="0"/>
          </a:p>
        </p:txBody>
      </p:sp>
      <p:pic>
        <p:nvPicPr>
          <p:cNvPr id="9218" name="Picture 2" descr="Image result"/>
          <p:cNvPicPr>
            <a:picLocks noChangeAspect="1" noChangeArrowheads="1"/>
          </p:cNvPicPr>
          <p:nvPr/>
        </p:nvPicPr>
        <p:blipFill rotWithShape="1">
          <a:blip r:embed="rId3">
            <a:extLst>
              <a:ext uri="{28A0092B-C50C-407E-A947-70E740481C1C}">
                <a14:useLocalDpi xmlns:a14="http://schemas.microsoft.com/office/drawing/2010/main" val="0"/>
              </a:ext>
            </a:extLst>
          </a:blip>
          <a:srcRect l="6540" b="9733"/>
          <a:stretch/>
        </p:blipFill>
        <p:spPr bwMode="auto">
          <a:xfrm>
            <a:off x="5490102" y="2348880"/>
            <a:ext cx="3402378"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74119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8" name="Rectangle 7"/>
          <p:cNvSpPr/>
          <p:nvPr/>
        </p:nvSpPr>
        <p:spPr>
          <a:xfrm>
            <a:off x="179512" y="2268155"/>
            <a:ext cx="4968552" cy="4401205"/>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000" dirty="0" smtClean="0"/>
              <a:t>The </a:t>
            </a:r>
            <a:r>
              <a:rPr lang="en-US" sz="2000" dirty="0"/>
              <a:t>use of pixels can be traced back as far as the Romans. Although they did not have electronic screens, they used </a:t>
            </a:r>
            <a:r>
              <a:rPr lang="en-US" sz="2000" dirty="0" smtClean="0"/>
              <a:t>a very </a:t>
            </a:r>
            <a:r>
              <a:rPr lang="en-US" sz="2000" dirty="0"/>
              <a:t>similar approach when making mosaics. Small pieces of </a:t>
            </a:r>
            <a:r>
              <a:rPr lang="en-US" sz="2000" dirty="0" err="1"/>
              <a:t>coloured</a:t>
            </a:r>
            <a:r>
              <a:rPr lang="en-US" sz="2000" dirty="0"/>
              <a:t> tile were placed in such a way that, when </a:t>
            </a:r>
            <a:r>
              <a:rPr lang="en-US" sz="2000" dirty="0" smtClean="0"/>
              <a:t>viewed from </a:t>
            </a:r>
            <a:r>
              <a:rPr lang="en-US" sz="2000" dirty="0"/>
              <a:t>afar, you see the whole image rather than the individual elements.</a:t>
            </a:r>
          </a:p>
          <a:p>
            <a:pPr marL="342900" indent="-342900">
              <a:buClr>
                <a:srgbClr val="0070C0"/>
              </a:buClr>
              <a:buFont typeface="Wingdings 3" panose="05040102010807070707" pitchFamily="18" charset="2"/>
              <a:buChar char=""/>
            </a:pPr>
            <a:r>
              <a:rPr lang="en-US" sz="2000" dirty="0"/>
              <a:t>The first-ever digital image is widely considered to have been created by Russell A. Kirsch in 1957. The </a:t>
            </a:r>
            <a:r>
              <a:rPr lang="en-US" sz="2000" dirty="0" smtClean="0"/>
              <a:t>picture consisted </a:t>
            </a:r>
            <a:r>
              <a:rPr lang="en-US" sz="2000" dirty="0"/>
              <a:t>of 30 976 pixels and it was a scanned image of his baby son.</a:t>
            </a:r>
            <a:endParaRPr lang="en-US" sz="2000" dirty="0" smtClean="0"/>
          </a:p>
        </p:txBody>
      </p:sp>
      <p:sp>
        <p:nvSpPr>
          <p:cNvPr id="9" name="TextBox 8"/>
          <p:cNvSpPr txBox="1"/>
          <p:nvPr/>
        </p:nvSpPr>
        <p:spPr>
          <a:xfrm>
            <a:off x="5148064" y="5653697"/>
            <a:ext cx="3816424" cy="1015663"/>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000" dirty="0" smtClean="0"/>
              <a:t>This is considered to be the first-ever digital mage, scanned by Russell A. Kirsch in 1957</a:t>
            </a:r>
            <a:endParaRPr lang="en-GB" sz="2000" dirty="0"/>
          </a:p>
        </p:txBody>
      </p:sp>
      <p:sp>
        <p:nvSpPr>
          <p:cNvPr id="11" name="Rectangle 20"/>
          <p:cNvSpPr/>
          <p:nvPr/>
        </p:nvSpPr>
        <p:spPr>
          <a:xfrm>
            <a:off x="179512" y="1124744"/>
            <a:ext cx="8708513" cy="108892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a:solidFill>
                  <a:srgbClr val="C00000"/>
                </a:solidFill>
                <a:latin typeface="Arial" panose="020B0604020202020204" pitchFamily="34" charset="0"/>
                <a:cs typeface="Arial" panose="020B0604020202020204" pitchFamily="34" charset="0"/>
              </a:rPr>
              <a:t>Pixel:</a:t>
            </a:r>
            <a:r>
              <a:rPr lang="en-US" sz="2000" dirty="0">
                <a:latin typeface="Arial" panose="020B0604020202020204" pitchFamily="34" charset="0"/>
                <a:cs typeface="Arial" panose="020B0604020202020204" pitchFamily="34" charset="0"/>
              </a:rPr>
              <a:t> The smallest element on a screen. Image files on a computer are composed of many pixels.</a:t>
            </a:r>
            <a:endParaRPr lang="en-GB" sz="2000" u="sng" dirty="0">
              <a:latin typeface="Arial" panose="020B0604020202020204" pitchFamily="34" charset="0"/>
              <a:cs typeface="Arial" panose="020B0604020202020204" pitchFamily="34" charset="0"/>
            </a:endParaRPr>
          </a:p>
        </p:txBody>
      </p:sp>
      <p:sp>
        <p:nvSpPr>
          <p:cNvPr id="12" name="Oval 11"/>
          <p:cNvSpPr/>
          <p:nvPr/>
        </p:nvSpPr>
        <p:spPr>
          <a:xfrm rot="1949270">
            <a:off x="8600851" y="99899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9458" name="Picture 2" descr="Image result for first ever digit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614" y="2413895"/>
            <a:ext cx="3526838" cy="3239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45273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8" name="Rectangle 7"/>
          <p:cNvSpPr/>
          <p:nvPr/>
        </p:nvSpPr>
        <p:spPr>
          <a:xfrm>
            <a:off x="179512" y="1196752"/>
            <a:ext cx="4752528" cy="1384995"/>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100" dirty="0"/>
              <a:t>The image below is 1,200 pixels wide and 858 pixels high (1,200 × 858). The image looks sharp and clear.</a:t>
            </a:r>
            <a:endParaRPr lang="en-US" sz="2100" dirty="0" smtClean="0"/>
          </a:p>
        </p:txBody>
      </p:sp>
      <p:sp>
        <p:nvSpPr>
          <p:cNvPr id="13" name="Rectangle 12"/>
          <p:cNvSpPr/>
          <p:nvPr/>
        </p:nvSpPr>
        <p:spPr>
          <a:xfrm>
            <a:off x="5076056" y="1164382"/>
            <a:ext cx="3847678" cy="3000821"/>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100" dirty="0" smtClean="0"/>
              <a:t>Below is a section of the same image, but zoomed in 500%. You will notice the image does not look as clear. </a:t>
            </a:r>
          </a:p>
          <a:p>
            <a:pPr marL="342900" indent="-342900">
              <a:buClr>
                <a:srgbClr val="0070C0"/>
              </a:buClr>
              <a:buFont typeface="Wingdings 3" panose="05040102010807070707" pitchFamily="18" charset="2"/>
              <a:buChar char=""/>
            </a:pPr>
            <a:r>
              <a:rPr lang="en-US" sz="2100" dirty="0" smtClean="0"/>
              <a:t>The image starts to lose its realistic, smooth appearance and starts to look ‘blocky’.</a:t>
            </a:r>
          </a:p>
        </p:txBody>
      </p:sp>
      <p:pic>
        <p:nvPicPr>
          <p:cNvPr id="21506" name="Picture 2" descr="Image result for beach at night"/>
          <p:cNvPicPr>
            <a:picLocks noChangeAspect="1" noChangeArrowheads="1"/>
          </p:cNvPicPr>
          <p:nvPr/>
        </p:nvPicPr>
        <p:blipFill rotWithShape="1">
          <a:blip r:embed="rId3">
            <a:extLst>
              <a:ext uri="{28A0092B-C50C-407E-A947-70E740481C1C}">
                <a14:useLocalDpi xmlns:a14="http://schemas.microsoft.com/office/drawing/2010/main" val="0"/>
              </a:ext>
            </a:extLst>
          </a:blip>
          <a:srcRect t="13061" r="14422" b="9450"/>
          <a:stretch/>
        </p:blipFill>
        <p:spPr bwMode="auto">
          <a:xfrm>
            <a:off x="185242" y="2564904"/>
            <a:ext cx="4890814" cy="295232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mage result for beach at night"/>
          <p:cNvPicPr>
            <a:picLocks noChangeAspect="1" noChangeArrowheads="1"/>
          </p:cNvPicPr>
          <p:nvPr/>
        </p:nvPicPr>
        <p:blipFill rotWithShape="1">
          <a:blip r:embed="rId3">
            <a:extLst>
              <a:ext uri="{28A0092B-C50C-407E-A947-70E740481C1C}">
                <a14:useLocalDpi xmlns:a14="http://schemas.microsoft.com/office/drawing/2010/main" val="0"/>
              </a:ext>
            </a:extLst>
          </a:blip>
          <a:srcRect l="46392" t="59188" r="29917" b="15427"/>
          <a:stretch/>
        </p:blipFill>
        <p:spPr bwMode="auto">
          <a:xfrm>
            <a:off x="5436096" y="4149080"/>
            <a:ext cx="3456384" cy="246884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79512" y="5589240"/>
            <a:ext cx="3168352" cy="461665"/>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The original image</a:t>
            </a:r>
            <a:endParaRPr lang="en-GB" sz="2400" dirty="0"/>
          </a:p>
        </p:txBody>
      </p:sp>
      <p:sp>
        <p:nvSpPr>
          <p:cNvPr id="17" name="TextBox 16"/>
          <p:cNvSpPr txBox="1"/>
          <p:nvPr/>
        </p:nvSpPr>
        <p:spPr>
          <a:xfrm>
            <a:off x="2051720" y="6165304"/>
            <a:ext cx="3312368"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400" dirty="0" smtClean="0"/>
              <a:t>Zoomed in by 500%</a:t>
            </a:r>
            <a:endParaRPr lang="en-GB" sz="2400" dirty="0"/>
          </a:p>
        </p:txBody>
      </p:sp>
    </p:spTree>
    <p:extLst>
      <p:ext uri="{BB962C8B-B14F-4D97-AF65-F5344CB8AC3E}">
        <p14:creationId xmlns:p14="http://schemas.microsoft.com/office/powerpoint/2010/main" val="341229586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14" name="Rectangle 13"/>
          <p:cNvSpPr/>
          <p:nvPr/>
        </p:nvSpPr>
        <p:spPr>
          <a:xfrm>
            <a:off x="245840" y="1124744"/>
            <a:ext cx="4614192" cy="2462213"/>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200" dirty="0"/>
              <a:t>The third image, </a:t>
            </a:r>
            <a:r>
              <a:rPr lang="en-US" sz="2200" dirty="0" smtClean="0"/>
              <a:t>right, </a:t>
            </a:r>
            <a:r>
              <a:rPr lang="en-US" sz="2200" dirty="0"/>
              <a:t>is zoomed in 1,600% and you can quite clearly see the pixels appearing in the picture, just </a:t>
            </a:r>
            <a:r>
              <a:rPr lang="en-US" sz="2200" dirty="0" smtClean="0"/>
              <a:t>like the </a:t>
            </a:r>
            <a:r>
              <a:rPr lang="en-US" sz="2200" dirty="0"/>
              <a:t>tiles on a Roman mosaic. When an image looks ‘blocky’ like this, we say it is </a:t>
            </a:r>
            <a:r>
              <a:rPr lang="en-US" sz="2200" b="1" dirty="0">
                <a:solidFill>
                  <a:srgbClr val="FF0000"/>
                </a:solidFill>
              </a:rPr>
              <a:t>pixelated</a:t>
            </a:r>
            <a:r>
              <a:rPr lang="en-US" sz="2200" dirty="0"/>
              <a:t>.</a:t>
            </a:r>
            <a:endParaRPr lang="en-US" sz="2200" dirty="0" smtClean="0"/>
          </a:p>
        </p:txBody>
      </p:sp>
      <p:pic>
        <p:nvPicPr>
          <p:cNvPr id="6" name="Picture 2" descr="Image result for beach at night"/>
          <p:cNvPicPr>
            <a:picLocks noChangeAspect="1" noChangeArrowheads="1"/>
          </p:cNvPicPr>
          <p:nvPr/>
        </p:nvPicPr>
        <p:blipFill rotWithShape="1">
          <a:blip r:embed="rId3">
            <a:extLst>
              <a:ext uri="{28A0092B-C50C-407E-A947-70E740481C1C}">
                <a14:useLocalDpi xmlns:a14="http://schemas.microsoft.com/office/drawing/2010/main" val="0"/>
              </a:ext>
            </a:extLst>
          </a:blip>
          <a:srcRect l="54289" t="60616" r="34238" b="27485"/>
          <a:stretch/>
        </p:blipFill>
        <p:spPr bwMode="auto">
          <a:xfrm>
            <a:off x="4910839" y="1166311"/>
            <a:ext cx="4005748" cy="270263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0"/>
          <p:cNvSpPr/>
          <p:nvPr/>
        </p:nvSpPr>
        <p:spPr>
          <a:xfrm>
            <a:off x="4860032" y="4412446"/>
            <a:ext cx="4056555" cy="218490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a:solidFill>
                  <a:srgbClr val="C00000"/>
                </a:solidFill>
                <a:latin typeface="Arial" panose="020B0604020202020204" pitchFamily="34" charset="0"/>
                <a:cs typeface="Arial" panose="020B0604020202020204" pitchFamily="34" charset="0"/>
              </a:rPr>
              <a:t>Pixelated: </a:t>
            </a:r>
            <a:r>
              <a:rPr lang="en-US" sz="2400" dirty="0">
                <a:latin typeface="Arial" panose="020B0604020202020204" pitchFamily="34" charset="0"/>
                <a:cs typeface="Arial" panose="020B0604020202020204" pitchFamily="34" charset="0"/>
              </a:rPr>
              <a:t>This is the term used to describe an image when the individual pixels are clearly visible.</a:t>
            </a:r>
            <a:endParaRPr lang="en-GB" sz="2400" u="sng" dirty="0">
              <a:latin typeface="Arial" panose="020B0604020202020204" pitchFamily="34" charset="0"/>
              <a:cs typeface="Arial" panose="020B0604020202020204" pitchFamily="34" charset="0"/>
            </a:endParaRPr>
          </a:p>
        </p:txBody>
      </p:sp>
      <p:sp>
        <p:nvSpPr>
          <p:cNvPr id="9" name="Oval 8"/>
          <p:cNvSpPr/>
          <p:nvPr/>
        </p:nvSpPr>
        <p:spPr>
          <a:xfrm rot="1949270">
            <a:off x="8600851" y="4247256"/>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1" name="Rectangle 10"/>
          <p:cNvSpPr/>
          <p:nvPr/>
        </p:nvSpPr>
        <p:spPr>
          <a:xfrm>
            <a:off x="171301" y="5899919"/>
            <a:ext cx="4472707" cy="769441"/>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200" dirty="0"/>
              <a:t>Early computer games used to feature very pixelated graphics.</a:t>
            </a:r>
            <a:endParaRPr lang="en-US" sz="2200" dirty="0" smtClean="0"/>
          </a:p>
        </p:txBody>
      </p:sp>
      <p:pic>
        <p:nvPicPr>
          <p:cNvPr id="20482" name="Picture 2" descr="Image result for early space invader graphics"/>
          <p:cNvPicPr>
            <a:picLocks noChangeAspect="1" noChangeArrowheads="1"/>
          </p:cNvPicPr>
          <p:nvPr/>
        </p:nvPicPr>
        <p:blipFill rotWithShape="1">
          <a:blip r:embed="rId4">
            <a:extLst>
              <a:ext uri="{28A0092B-C50C-407E-A947-70E740481C1C}">
                <a14:useLocalDpi xmlns:a14="http://schemas.microsoft.com/office/drawing/2010/main" val="0"/>
              </a:ext>
            </a:extLst>
          </a:blip>
          <a:srcRect l="22175" t="29909" b="27532"/>
          <a:stretch/>
        </p:blipFill>
        <p:spPr bwMode="auto">
          <a:xfrm>
            <a:off x="248596" y="3636560"/>
            <a:ext cx="4475218" cy="1376616"/>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early pacman graphics"/>
          <p:cNvPicPr>
            <a:picLocks noChangeAspect="1" noChangeArrowheads="1"/>
          </p:cNvPicPr>
          <p:nvPr/>
        </p:nvPicPr>
        <p:blipFill rotWithShape="1">
          <a:blip r:embed="rId5">
            <a:extLst>
              <a:ext uri="{28A0092B-C50C-407E-A947-70E740481C1C}">
                <a14:useLocalDpi xmlns:a14="http://schemas.microsoft.com/office/drawing/2010/main" val="0"/>
              </a:ext>
            </a:extLst>
          </a:blip>
          <a:srcRect l="11566" t="49179" r="11596" b="22168"/>
          <a:stretch/>
        </p:blipFill>
        <p:spPr bwMode="auto">
          <a:xfrm>
            <a:off x="256663" y="4953571"/>
            <a:ext cx="4467151" cy="9361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082995" y="3903439"/>
            <a:ext cx="3661435" cy="461665"/>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Zoomed in by 1600%</a:t>
            </a:r>
            <a:endParaRPr lang="en-GB" sz="2400" dirty="0"/>
          </a:p>
        </p:txBody>
      </p:sp>
    </p:spTree>
    <p:extLst>
      <p:ext uri="{BB962C8B-B14F-4D97-AF65-F5344CB8AC3E}">
        <p14:creationId xmlns:p14="http://schemas.microsoft.com/office/powerpoint/2010/main" val="361327688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14" name="Rectangle 13"/>
          <p:cNvSpPr/>
          <p:nvPr/>
        </p:nvSpPr>
        <p:spPr>
          <a:xfrm>
            <a:off x="179512" y="1124744"/>
            <a:ext cx="8784976" cy="3477875"/>
          </a:xfrm>
          <a:prstGeom prst="rect">
            <a:avLst/>
          </a:prstGeom>
        </p:spPr>
        <p:txBody>
          <a:bodyPr wrap="square">
            <a:spAutoFit/>
          </a:bodyPr>
          <a:lstStyle/>
          <a:p>
            <a:pPr>
              <a:buClr>
                <a:srgbClr val="0070C0"/>
              </a:buClr>
            </a:pPr>
            <a:r>
              <a:rPr lang="en-US" sz="2000" b="1" dirty="0">
                <a:solidFill>
                  <a:srgbClr val="C00000"/>
                </a:solidFill>
              </a:rPr>
              <a:t>One-bit image representation</a:t>
            </a:r>
          </a:p>
          <a:p>
            <a:pPr marL="342900" indent="-342900">
              <a:buClr>
                <a:srgbClr val="0070C0"/>
              </a:buClr>
              <a:buFont typeface="Wingdings 3" panose="05040102010807070707" pitchFamily="18" charset="2"/>
              <a:buChar char=""/>
            </a:pPr>
            <a:r>
              <a:rPr lang="en-US" sz="2000" dirty="0"/>
              <a:t>Pixels are the elements used to build images on an electronic screen, but the computer needs to know how to colour </a:t>
            </a:r>
            <a:r>
              <a:rPr lang="en-US" sz="2000" dirty="0" smtClean="0"/>
              <a:t>the pixel </a:t>
            </a:r>
            <a:r>
              <a:rPr lang="en-US" sz="2000" dirty="0"/>
              <a:t>to produce the image. As with all information stored on a computer, this information is stored in binary.</a:t>
            </a:r>
          </a:p>
          <a:p>
            <a:pPr marL="342900" indent="-342900">
              <a:buClr>
                <a:srgbClr val="0070C0"/>
              </a:buClr>
              <a:buFont typeface="Wingdings 3" panose="05040102010807070707" pitchFamily="18" charset="2"/>
              <a:buChar char=""/>
            </a:pPr>
            <a:r>
              <a:rPr lang="en-US" sz="2000" dirty="0"/>
              <a:t>The amount of binary code used to store the information depends on the number of </a:t>
            </a:r>
            <a:r>
              <a:rPr lang="en-US" sz="2000" dirty="0" err="1"/>
              <a:t>colours</a:t>
            </a:r>
            <a:r>
              <a:rPr lang="en-US" sz="2000" dirty="0"/>
              <a:t> you want to use in the picture.</a:t>
            </a:r>
          </a:p>
          <a:p>
            <a:pPr marL="342900" indent="-342900">
              <a:buClr>
                <a:srgbClr val="0070C0"/>
              </a:buClr>
              <a:buFont typeface="Wingdings 3" panose="05040102010807070707" pitchFamily="18" charset="2"/>
              <a:buChar char=""/>
            </a:pPr>
            <a:r>
              <a:rPr lang="en-US" sz="2000" dirty="0"/>
              <a:t>A one-bit image requires one bit of binary for each pixel in the image. As one bit of binary only gives us the choice of </a:t>
            </a:r>
            <a:r>
              <a:rPr lang="en-US" sz="2000" dirty="0" smtClean="0"/>
              <a:t>two numbers</a:t>
            </a:r>
            <a:r>
              <a:rPr lang="en-US" sz="2000" dirty="0"/>
              <a:t>, 0 or 1, an image with one bit can have just two </a:t>
            </a:r>
            <a:r>
              <a:rPr lang="en-US" sz="2000" dirty="0" err="1"/>
              <a:t>colours</a:t>
            </a:r>
            <a:r>
              <a:rPr lang="en-US" sz="2000" dirty="0"/>
              <a:t>. These </a:t>
            </a:r>
            <a:r>
              <a:rPr lang="en-US" sz="2000" dirty="0" err="1"/>
              <a:t>colours</a:t>
            </a:r>
            <a:r>
              <a:rPr lang="en-US" sz="2000" dirty="0"/>
              <a:t> tend to be black (1) and white (0) but </a:t>
            </a:r>
            <a:r>
              <a:rPr lang="en-US" sz="2000" dirty="0" smtClean="0"/>
              <a:t>don’t have </a:t>
            </a:r>
            <a:r>
              <a:rPr lang="en-US" sz="2000" dirty="0"/>
              <a:t>to be.</a:t>
            </a:r>
            <a:endParaRPr lang="en-US" sz="2000" dirty="0" smtClean="0"/>
          </a:p>
        </p:txBody>
      </p:sp>
      <p:pic>
        <p:nvPicPr>
          <p:cNvPr id="23554" name="Picture 2" descr="Image result for bit depth on images"/>
          <p:cNvPicPr>
            <a:picLocks noChangeAspect="1" noChangeArrowheads="1"/>
          </p:cNvPicPr>
          <p:nvPr/>
        </p:nvPicPr>
        <p:blipFill rotWithShape="1">
          <a:blip r:embed="rId3">
            <a:extLst>
              <a:ext uri="{28A0092B-C50C-407E-A947-70E740481C1C}">
                <a14:useLocalDpi xmlns:a14="http://schemas.microsoft.com/office/drawing/2010/main" val="0"/>
              </a:ext>
            </a:extLst>
          </a:blip>
          <a:srcRect l="2133" t="65332" r="1766" b="4253"/>
          <a:stretch/>
        </p:blipFill>
        <p:spPr bwMode="auto">
          <a:xfrm>
            <a:off x="621789" y="4602619"/>
            <a:ext cx="7838643" cy="204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84065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03833"/>
            <a:ext cx="8708512" cy="2554545"/>
          </a:xfrm>
          <a:prstGeom prst="rect">
            <a:avLst/>
          </a:prstGeom>
        </p:spPr>
        <p:txBody>
          <a:bodyPr wrap="square">
            <a:spAutoFit/>
          </a:bodyPr>
          <a:lstStyle/>
          <a:p>
            <a:pPr marL="457200" indent="-457200">
              <a:buClr>
                <a:srgbClr val="0070C0"/>
              </a:buClr>
              <a:buFont typeface="Wingdings 3" panose="05040102010807070707" pitchFamily="18" charset="2"/>
              <a:buChar char=""/>
            </a:pPr>
            <a:r>
              <a:rPr lang="en-US" sz="2000" dirty="0"/>
              <a:t>The interface, or user interface (UI), is the part of the operating system that allows information to pass between </a:t>
            </a:r>
            <a:r>
              <a:rPr lang="en-US" sz="2000" dirty="0" smtClean="0"/>
              <a:t>the computer’s </a:t>
            </a:r>
            <a:r>
              <a:rPr lang="en-US" sz="2000" dirty="0"/>
              <a:t>operating system and the user in a way that the user can understand and interact with easily</a:t>
            </a:r>
            <a:r>
              <a:rPr lang="en-US" sz="2000" dirty="0" smtClean="0"/>
              <a:t>.</a:t>
            </a:r>
          </a:p>
          <a:p>
            <a:pPr marL="457200" indent="-457200">
              <a:buClr>
                <a:srgbClr val="0070C0"/>
              </a:buClr>
              <a:buFont typeface="Wingdings 3" panose="05040102010807070707" pitchFamily="18" charset="2"/>
              <a:buChar char=""/>
            </a:pPr>
            <a:r>
              <a:rPr lang="en-US" sz="2000" dirty="0" smtClean="0"/>
              <a:t>Some </a:t>
            </a:r>
            <a:r>
              <a:rPr lang="en-US" sz="2000" dirty="0"/>
              <a:t>interfaces will be graphical. A </a:t>
            </a:r>
            <a:r>
              <a:rPr lang="en-US" sz="2000" b="1" dirty="0">
                <a:solidFill>
                  <a:schemeClr val="accent1"/>
                </a:solidFill>
              </a:rPr>
              <a:t>Graphical User Interface (GUI) </a:t>
            </a:r>
            <a:r>
              <a:rPr lang="en-US" sz="2000" dirty="0"/>
              <a:t>is an interface that uses graphics rather than </a:t>
            </a:r>
            <a:r>
              <a:rPr lang="en-US" sz="2000" dirty="0" smtClean="0"/>
              <a:t>text. WIMP </a:t>
            </a:r>
            <a:r>
              <a:rPr lang="en-US" sz="2000" dirty="0"/>
              <a:t>(Windows, Icons, Menus and Pointer), is a GUI, but there are other GUIs that do not use WIMP, such as the GUIs </a:t>
            </a:r>
            <a:r>
              <a:rPr lang="en-US" sz="2000" dirty="0" smtClean="0"/>
              <a:t>of most </a:t>
            </a:r>
            <a:r>
              <a:rPr lang="en-US" sz="2000" dirty="0"/>
              <a:t>smartphones and tablets.</a:t>
            </a:r>
          </a:p>
        </p:txBody>
      </p:sp>
      <p:sp>
        <p:nvSpPr>
          <p:cNvPr id="7" name="Rectangle 20"/>
          <p:cNvSpPr/>
          <p:nvPr/>
        </p:nvSpPr>
        <p:spPr>
          <a:xfrm>
            <a:off x="179512" y="3826974"/>
            <a:ext cx="8708513" cy="284238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a:solidFill>
                  <a:schemeClr val="tx2"/>
                </a:solidFill>
                <a:latin typeface="Arial" panose="020B0604020202020204" pitchFamily="34" charset="0"/>
                <a:cs typeface="Arial" panose="020B0604020202020204" pitchFamily="34" charset="0"/>
              </a:rPr>
              <a:t>Operating system (OS): </a:t>
            </a:r>
            <a:r>
              <a:rPr lang="en-US" sz="2100" dirty="0">
                <a:latin typeface="Arial" panose="020B0604020202020204" pitchFamily="34" charset="0"/>
                <a:cs typeface="Arial" panose="020B0604020202020204" pitchFamily="34" charset="0"/>
              </a:rPr>
              <a:t>The software that manages a computer’s basic functions, such as scheduling tasks, </a:t>
            </a:r>
            <a:r>
              <a:rPr lang="en-US" sz="2100" dirty="0" smtClean="0">
                <a:latin typeface="Arial" panose="020B0604020202020204" pitchFamily="34" charset="0"/>
                <a:cs typeface="Arial" panose="020B0604020202020204" pitchFamily="34" charset="0"/>
              </a:rPr>
              <a:t>executing applications </a:t>
            </a:r>
            <a:r>
              <a:rPr lang="en-US" sz="2100" dirty="0">
                <a:latin typeface="Arial" panose="020B0604020202020204" pitchFamily="34" charset="0"/>
                <a:cs typeface="Arial" panose="020B0604020202020204" pitchFamily="34" charset="0"/>
              </a:rPr>
              <a:t>and controlling peripherals</a:t>
            </a:r>
            <a:r>
              <a:rPr lang="en-US" sz="2100" dirty="0" smtClean="0">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2100" b="1" dirty="0">
                <a:solidFill>
                  <a:schemeClr val="tx2"/>
                </a:solidFill>
                <a:latin typeface="Arial" panose="020B0604020202020204" pitchFamily="34" charset="0"/>
                <a:cs typeface="Arial" panose="020B0604020202020204" pitchFamily="34" charset="0"/>
              </a:rPr>
              <a:t>User interface (UI): </a:t>
            </a:r>
            <a:r>
              <a:rPr lang="en-US" sz="2100" dirty="0">
                <a:latin typeface="Arial" panose="020B0604020202020204" pitchFamily="34" charset="0"/>
                <a:cs typeface="Arial" panose="020B0604020202020204" pitchFamily="34" charset="0"/>
              </a:rPr>
              <a:t>The part of the operating system that allows information to pass between the operating system </a:t>
            </a:r>
            <a:r>
              <a:rPr lang="en-US" sz="2100" dirty="0" smtClean="0">
                <a:latin typeface="Arial" panose="020B0604020202020204" pitchFamily="34" charset="0"/>
                <a:cs typeface="Arial" panose="020B0604020202020204" pitchFamily="34" charset="0"/>
              </a:rPr>
              <a:t>and the </a:t>
            </a:r>
            <a:r>
              <a:rPr lang="en-US" sz="2100" dirty="0">
                <a:latin typeface="Arial" panose="020B0604020202020204" pitchFamily="34" charset="0"/>
                <a:cs typeface="Arial" panose="020B0604020202020204" pitchFamily="34" charset="0"/>
              </a:rPr>
              <a:t>user</a:t>
            </a:r>
            <a:r>
              <a:rPr lang="en-US" sz="2100" dirty="0" smtClean="0">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2100" b="1" dirty="0">
                <a:solidFill>
                  <a:schemeClr val="tx2"/>
                </a:solidFill>
                <a:latin typeface="Arial" panose="020B0604020202020204" pitchFamily="34" charset="0"/>
                <a:cs typeface="Arial" panose="020B0604020202020204" pitchFamily="34" charset="0"/>
              </a:rPr>
              <a:t>Graphical User Interface (GUI): </a:t>
            </a:r>
            <a:r>
              <a:rPr lang="en-US" sz="2100" dirty="0">
                <a:latin typeface="Arial" panose="020B0604020202020204" pitchFamily="34" charset="0"/>
                <a:cs typeface="Arial" panose="020B0604020202020204" pitchFamily="34" charset="0"/>
              </a:rPr>
              <a:t>An interface that uses graphics rather than text. A GUI can be WIMP but doesn’t </a:t>
            </a:r>
            <a:r>
              <a:rPr lang="en-US" sz="2100" dirty="0" smtClean="0">
                <a:latin typeface="Arial" panose="020B0604020202020204" pitchFamily="34" charset="0"/>
                <a:cs typeface="Arial" panose="020B0604020202020204" pitchFamily="34" charset="0"/>
              </a:rPr>
              <a:t>have to </a:t>
            </a:r>
            <a:r>
              <a:rPr lang="en-US" sz="2100" dirty="0">
                <a:latin typeface="Arial" panose="020B0604020202020204" pitchFamily="34" charset="0"/>
                <a:cs typeface="Arial" panose="020B0604020202020204" pitchFamily="34" charset="0"/>
              </a:rPr>
              <a:t>be.</a:t>
            </a:r>
            <a:endParaRPr lang="en-GB" sz="2100" dirty="0">
              <a:latin typeface="Arial" panose="020B0604020202020204" pitchFamily="34" charset="0"/>
              <a:cs typeface="Arial" panose="020B0604020202020204" pitchFamily="34" charset="0"/>
            </a:endParaRPr>
          </a:p>
        </p:txBody>
      </p:sp>
      <p:sp>
        <p:nvSpPr>
          <p:cNvPr id="8" name="Oval 7"/>
          <p:cNvSpPr/>
          <p:nvPr/>
        </p:nvSpPr>
        <p:spPr>
          <a:xfrm rot="1949270">
            <a:off x="8549680" y="373264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Tree>
    <p:extLst>
      <p:ext uri="{BB962C8B-B14F-4D97-AF65-F5344CB8AC3E}">
        <p14:creationId xmlns:p14="http://schemas.microsoft.com/office/powerpoint/2010/main" val="113631902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14" name="Rectangle 13"/>
          <p:cNvSpPr/>
          <p:nvPr/>
        </p:nvSpPr>
        <p:spPr>
          <a:xfrm>
            <a:off x="179512" y="1124744"/>
            <a:ext cx="8784976" cy="3000821"/>
          </a:xfrm>
          <a:prstGeom prst="rect">
            <a:avLst/>
          </a:prstGeom>
        </p:spPr>
        <p:txBody>
          <a:bodyPr wrap="square">
            <a:spAutoFit/>
          </a:bodyPr>
          <a:lstStyle/>
          <a:p>
            <a:pPr>
              <a:buClr>
                <a:srgbClr val="0070C0"/>
              </a:buClr>
            </a:pPr>
            <a:r>
              <a:rPr lang="en-US" sz="2100" b="1" dirty="0">
                <a:solidFill>
                  <a:srgbClr val="C00000"/>
                </a:solidFill>
              </a:rPr>
              <a:t>One-bit image representation</a:t>
            </a:r>
          </a:p>
          <a:p>
            <a:pPr marL="342900" indent="-342900">
              <a:buClr>
                <a:srgbClr val="0070C0"/>
              </a:buClr>
              <a:buFont typeface="Wingdings 3" panose="05040102010807070707" pitchFamily="18" charset="2"/>
              <a:buChar char=""/>
            </a:pPr>
            <a:r>
              <a:rPr lang="en-US" sz="2100" dirty="0" smtClean="0"/>
              <a:t>A </a:t>
            </a:r>
            <a:r>
              <a:rPr lang="en-US" sz="2100" dirty="0"/>
              <a:t>one-bit image requires one bit of binary for each pixel in the image. </a:t>
            </a:r>
            <a:endParaRPr lang="en-US" sz="2100" dirty="0" smtClean="0"/>
          </a:p>
          <a:p>
            <a:pPr marL="342900" indent="-342900">
              <a:buClr>
                <a:srgbClr val="0070C0"/>
              </a:buClr>
              <a:buFont typeface="Wingdings 3" panose="05040102010807070707" pitchFamily="18" charset="2"/>
              <a:buChar char=""/>
            </a:pPr>
            <a:r>
              <a:rPr lang="en-US" sz="2100" dirty="0" smtClean="0"/>
              <a:t>As </a:t>
            </a:r>
            <a:r>
              <a:rPr lang="en-US" sz="2100" dirty="0"/>
              <a:t>one bit of binary only gives us the choice of </a:t>
            </a:r>
            <a:r>
              <a:rPr lang="en-US" sz="2100" dirty="0" smtClean="0"/>
              <a:t>two numbers</a:t>
            </a:r>
            <a:r>
              <a:rPr lang="en-US" sz="2100" dirty="0"/>
              <a:t>, 0 or 1, an image with one bit can have just two </a:t>
            </a:r>
            <a:r>
              <a:rPr lang="en-US" sz="2100" dirty="0" err="1"/>
              <a:t>colours</a:t>
            </a:r>
            <a:r>
              <a:rPr lang="en-US" sz="2100" dirty="0"/>
              <a:t>. These </a:t>
            </a:r>
            <a:r>
              <a:rPr lang="en-US" sz="2100" dirty="0" err="1"/>
              <a:t>colours</a:t>
            </a:r>
            <a:r>
              <a:rPr lang="en-US" sz="2100" dirty="0"/>
              <a:t> tend to be black (1) and white (0) but </a:t>
            </a:r>
            <a:r>
              <a:rPr lang="en-US" sz="2100" dirty="0" smtClean="0"/>
              <a:t>don’t have </a:t>
            </a:r>
            <a:r>
              <a:rPr lang="en-US" sz="2100" dirty="0"/>
              <a:t>to be</a:t>
            </a:r>
            <a:r>
              <a:rPr lang="en-US" sz="2100" dirty="0" smtClean="0"/>
              <a:t>.</a:t>
            </a:r>
          </a:p>
          <a:p>
            <a:pPr marL="342900" indent="-342900">
              <a:buClr>
                <a:srgbClr val="0070C0"/>
              </a:buClr>
              <a:buFont typeface="Wingdings 3" panose="05040102010807070707" pitchFamily="18" charset="2"/>
              <a:buChar char=""/>
            </a:pPr>
            <a:r>
              <a:rPr lang="en-US" sz="2100" dirty="0"/>
              <a:t>The binary for the image </a:t>
            </a:r>
            <a:r>
              <a:rPr lang="en-US" sz="2100" dirty="0" smtClean="0"/>
              <a:t>right is:</a:t>
            </a:r>
            <a:br>
              <a:rPr lang="en-US" sz="2100" dirty="0" smtClean="0"/>
            </a:br>
            <a:r>
              <a:rPr lang="en-US" sz="2100" dirty="0" smtClean="0"/>
              <a:t>0000000000000000011000000000100100000001000010000010100101000100011000100100011000100010100101000001000010000000100100000000011It </a:t>
            </a:r>
            <a:r>
              <a:rPr lang="en-US" sz="2100" dirty="0"/>
              <a:t>is easier to view the binary code in a table.</a:t>
            </a:r>
            <a:endParaRPr lang="en-US" sz="2100" dirty="0" smtClean="0"/>
          </a:p>
        </p:txBody>
      </p:sp>
      <p:pic>
        <p:nvPicPr>
          <p:cNvPr id="4" name="Picture 3"/>
          <p:cNvPicPr>
            <a:picLocks noChangeAspect="1"/>
          </p:cNvPicPr>
          <p:nvPr/>
        </p:nvPicPr>
        <p:blipFill rotWithShape="1">
          <a:blip r:embed="rId3"/>
          <a:srcRect l="31839" t="19336" r="34474" b="51050"/>
          <a:stretch/>
        </p:blipFill>
        <p:spPr>
          <a:xfrm>
            <a:off x="179512" y="4125565"/>
            <a:ext cx="2556284" cy="2556284"/>
          </a:xfrm>
          <a:prstGeom prst="rect">
            <a:avLst/>
          </a:prstGeom>
        </p:spPr>
      </p:pic>
      <p:pic>
        <p:nvPicPr>
          <p:cNvPr id="5" name="Picture 4"/>
          <p:cNvPicPr>
            <a:picLocks noChangeAspect="1"/>
          </p:cNvPicPr>
          <p:nvPr/>
        </p:nvPicPr>
        <p:blipFill rotWithShape="1">
          <a:blip r:embed="rId3"/>
          <a:srcRect l="35324" t="59148" r="34474" b="11682"/>
          <a:stretch/>
        </p:blipFill>
        <p:spPr>
          <a:xfrm>
            <a:off x="6372200" y="4127942"/>
            <a:ext cx="2592288" cy="2556284"/>
          </a:xfrm>
          <a:prstGeom prst="rect">
            <a:avLst/>
          </a:prstGeom>
        </p:spPr>
      </p:pic>
      <p:sp>
        <p:nvSpPr>
          <p:cNvPr id="8" name="TextBox 7"/>
          <p:cNvSpPr txBox="1"/>
          <p:nvPr/>
        </p:nvSpPr>
        <p:spPr>
          <a:xfrm>
            <a:off x="2761202" y="4191471"/>
            <a:ext cx="3164496"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400" dirty="0" smtClean="0"/>
              <a:t>A one-bit image</a:t>
            </a:r>
            <a:endParaRPr lang="en-GB" sz="2400" dirty="0"/>
          </a:p>
        </p:txBody>
      </p:sp>
      <p:sp>
        <p:nvSpPr>
          <p:cNvPr id="9" name="TextBox 8"/>
          <p:cNvSpPr txBox="1"/>
          <p:nvPr/>
        </p:nvSpPr>
        <p:spPr>
          <a:xfrm>
            <a:off x="3491880" y="5445224"/>
            <a:ext cx="2836440" cy="1200329"/>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400" dirty="0" smtClean="0"/>
              <a:t>This is the binary code for the image on the left</a:t>
            </a:r>
            <a:endParaRPr lang="en-GB" sz="2400" dirty="0"/>
          </a:p>
        </p:txBody>
      </p:sp>
    </p:spTree>
    <p:extLst>
      <p:ext uri="{BB962C8B-B14F-4D97-AF65-F5344CB8AC3E}">
        <p14:creationId xmlns:p14="http://schemas.microsoft.com/office/powerpoint/2010/main" val="339624976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pic>
        <p:nvPicPr>
          <p:cNvPr id="24580" name="Picture 4" descr="Image result for pac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4700" y="3811860"/>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Image result for classic frogg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425" b="18268"/>
          <a:stretch/>
        </p:blipFill>
        <p:spPr bwMode="auto">
          <a:xfrm>
            <a:off x="251520" y="3861006"/>
            <a:ext cx="2995811" cy="2808354"/>
          </a:xfrm>
          <a:prstGeom prst="rect">
            <a:avLst/>
          </a:prstGeom>
          <a:noFill/>
          <a:extLst>
            <a:ext uri="{909E8E84-426E-40DD-AFC4-6F175D3DCCD1}">
              <a14:hiddenFill xmlns:a14="http://schemas.microsoft.com/office/drawing/2010/main">
                <a:solidFill>
                  <a:srgbClr val="FFFFFF"/>
                </a:solidFill>
              </a14:hiddenFill>
            </a:ext>
          </a:extLst>
        </p:spPr>
      </p:pic>
      <p:pic>
        <p:nvPicPr>
          <p:cNvPr id="24584" name="Picture 8" descr="Image result for classic 1 bit game character"/>
          <p:cNvPicPr>
            <a:picLocks noChangeAspect="1" noChangeArrowheads="1"/>
          </p:cNvPicPr>
          <p:nvPr/>
        </p:nvPicPr>
        <p:blipFill rotWithShape="1">
          <a:blip r:embed="rId5">
            <a:extLst>
              <a:ext uri="{28A0092B-C50C-407E-A947-70E740481C1C}">
                <a14:useLocalDpi xmlns:a14="http://schemas.microsoft.com/office/drawing/2010/main" val="0"/>
              </a:ext>
            </a:extLst>
          </a:blip>
          <a:srcRect r="53803"/>
          <a:stretch/>
        </p:blipFill>
        <p:spPr bwMode="auto">
          <a:xfrm>
            <a:off x="6348263" y="3585264"/>
            <a:ext cx="2544217" cy="3084096"/>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Image result for galaxian game character"/>
          <p:cNvPicPr>
            <a:picLocks noChangeAspect="1" noChangeArrowheads="1"/>
          </p:cNvPicPr>
          <p:nvPr/>
        </p:nvPicPr>
        <p:blipFill rotWithShape="1">
          <a:blip r:embed="rId6">
            <a:extLst>
              <a:ext uri="{28A0092B-C50C-407E-A947-70E740481C1C}">
                <a14:useLocalDpi xmlns:a14="http://schemas.microsoft.com/office/drawing/2010/main" val="0"/>
              </a:ext>
            </a:extLst>
          </a:blip>
          <a:srcRect l="7349" t="28488" r="6815" b="28988"/>
          <a:stretch/>
        </p:blipFill>
        <p:spPr bwMode="auto">
          <a:xfrm>
            <a:off x="251519" y="1196752"/>
            <a:ext cx="8592890" cy="238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55200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11" name="Rectangle 14"/>
          <p:cNvSpPr/>
          <p:nvPr/>
        </p:nvSpPr>
        <p:spPr>
          <a:xfrm>
            <a:off x="179512" y="1216830"/>
            <a:ext cx="8708512" cy="4293483"/>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8504"/>
              <a:gd name="connsiteX1" fmla="*/ 8708512 w 8708512"/>
              <a:gd name="connsiteY1" fmla="*/ 0 h 858504"/>
              <a:gd name="connsiteX2" fmla="*/ 8708512 w 8708512"/>
              <a:gd name="connsiteY2" fmla="*/ 801671 h 858504"/>
              <a:gd name="connsiteX3" fmla="*/ 82062 w 8708512"/>
              <a:gd name="connsiteY3" fmla="*/ 827397 h 858504"/>
              <a:gd name="connsiteX4" fmla="*/ 0 w 8708512"/>
              <a:gd name="connsiteY4" fmla="*/ 0 h 858504"/>
              <a:gd name="connsiteX0" fmla="*/ 0 w 8708512"/>
              <a:gd name="connsiteY0" fmla="*/ 0 h 851908"/>
              <a:gd name="connsiteX1" fmla="*/ 8708512 w 8708512"/>
              <a:gd name="connsiteY1" fmla="*/ 0 h 851908"/>
              <a:gd name="connsiteX2" fmla="*/ 8708512 w 8708512"/>
              <a:gd name="connsiteY2" fmla="*/ 801671 h 851908"/>
              <a:gd name="connsiteX3" fmla="*/ 82062 w 8708512"/>
              <a:gd name="connsiteY3" fmla="*/ 827397 h 851908"/>
              <a:gd name="connsiteX4" fmla="*/ 0 w 8708512"/>
              <a:gd name="connsiteY4" fmla="*/ 0 h 8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1908">
                <a:moveTo>
                  <a:pt x="0" y="0"/>
                </a:moveTo>
                <a:lnTo>
                  <a:pt x="8708512" y="0"/>
                </a:lnTo>
                <a:lnTo>
                  <a:pt x="8708512" y="801671"/>
                </a:lnTo>
                <a:cubicBezTo>
                  <a:pt x="5809583" y="887640"/>
                  <a:pt x="2957545" y="839935"/>
                  <a:pt x="82062" y="827397"/>
                </a:cubicBezTo>
                <a:cubicBezTo>
                  <a:pt x="-3907" y="614881"/>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080" b="1" dirty="0" smtClean="0">
                <a:solidFill>
                  <a:srgbClr val="002060"/>
                </a:solidFill>
                <a:latin typeface="Arial" panose="020B0604020202020204" pitchFamily="34" charset="0"/>
                <a:cs typeface="Arial" panose="020B0604020202020204" pitchFamily="34" charset="0"/>
              </a:rPr>
              <a:t>Compute-IT</a:t>
            </a:r>
            <a:endParaRPr lang="en-US" sz="208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1428750" algn="l"/>
              </a:tabLst>
            </a:pPr>
            <a:r>
              <a:rPr lang="en-US" sz="2080" b="1" dirty="0">
                <a:solidFill>
                  <a:srgbClr val="000000"/>
                </a:solidFill>
                <a:latin typeface="Arial" panose="020B0604020202020204" pitchFamily="34" charset="0"/>
                <a:cs typeface="Arial" panose="020B0604020202020204" pitchFamily="34" charset="0"/>
              </a:rPr>
              <a:t>10.1.1</a:t>
            </a:r>
            <a:r>
              <a:rPr lang="en-US" sz="2080" dirty="0">
                <a:solidFill>
                  <a:srgbClr val="000000"/>
                </a:solidFill>
                <a:latin typeface="Arial" panose="020B0604020202020204" pitchFamily="34" charset="0"/>
                <a:cs typeface="Arial" panose="020B0604020202020204" pitchFamily="34" charset="0"/>
              </a:rPr>
              <a:t> </a:t>
            </a:r>
            <a:r>
              <a:rPr lang="en-US" sz="2080" dirty="0" smtClean="0">
                <a:solidFill>
                  <a:srgbClr val="000000"/>
                </a:solidFill>
                <a:latin typeface="Arial" panose="020B0604020202020204" pitchFamily="34" charset="0"/>
                <a:cs typeface="Arial" panose="020B0604020202020204" pitchFamily="34" charset="0"/>
              </a:rPr>
              <a:t>	</a:t>
            </a:r>
            <a:r>
              <a:rPr lang="en-US" sz="2080" b="1" dirty="0" smtClean="0">
                <a:solidFill>
                  <a:srgbClr val="000000"/>
                </a:solidFill>
                <a:latin typeface="Arial" panose="020B0604020202020204" pitchFamily="34" charset="0"/>
                <a:cs typeface="Arial" panose="020B0604020202020204" pitchFamily="34" charset="0"/>
              </a:rPr>
              <a:t>a</a:t>
            </a:r>
            <a:r>
              <a:rPr lang="en-US" sz="2080" b="1" dirty="0">
                <a:solidFill>
                  <a:srgbClr val="000000"/>
                </a:solidFill>
                <a:latin typeface="Arial" panose="020B0604020202020204" pitchFamily="34" charset="0"/>
                <a:cs typeface="Arial" panose="020B0604020202020204" pitchFamily="34" charset="0"/>
              </a:rPr>
              <a:t>) </a:t>
            </a:r>
            <a:r>
              <a:rPr lang="en-US" sz="2080" b="1" dirty="0" smtClean="0">
                <a:solidFill>
                  <a:srgbClr val="000000"/>
                </a:solidFill>
                <a:latin typeface="Arial" panose="020B0604020202020204" pitchFamily="34" charset="0"/>
                <a:cs typeface="Arial" panose="020B0604020202020204" pitchFamily="34" charset="0"/>
              </a:rPr>
              <a:t>	</a:t>
            </a:r>
            <a:r>
              <a:rPr lang="en-US" sz="2080" dirty="0" smtClean="0">
                <a:solidFill>
                  <a:srgbClr val="000000"/>
                </a:solidFill>
                <a:latin typeface="Arial" panose="020B0604020202020204" pitchFamily="34" charset="0"/>
                <a:cs typeface="Arial" panose="020B0604020202020204" pitchFamily="34" charset="0"/>
              </a:rPr>
              <a:t>Using </a:t>
            </a:r>
            <a:r>
              <a:rPr lang="en-US" sz="2080" dirty="0">
                <a:solidFill>
                  <a:srgbClr val="000000"/>
                </a:solidFill>
                <a:latin typeface="Arial" panose="020B0604020202020204" pitchFamily="34" charset="0"/>
                <a:cs typeface="Arial" panose="020B0604020202020204" pitchFamily="34" charset="0"/>
              </a:rPr>
              <a:t>the binary data below, create a one-bit retro gaming </a:t>
            </a:r>
            <a:r>
              <a:rPr lang="en-US" sz="2080" dirty="0" smtClean="0">
                <a:solidFill>
                  <a:srgbClr val="000000"/>
                </a:solidFill>
                <a:latin typeface="Arial" panose="020B0604020202020204" pitchFamily="34" charset="0"/>
                <a:cs typeface="Arial" panose="020B0604020202020204" pitchFamily="34" charset="0"/>
              </a:rPr>
              <a:t>	character </a:t>
            </a:r>
            <a:r>
              <a:rPr lang="en-US" sz="2080" dirty="0">
                <a:solidFill>
                  <a:srgbClr val="000000"/>
                </a:solidFill>
                <a:latin typeface="Arial" panose="020B0604020202020204" pitchFamily="34" charset="0"/>
                <a:cs typeface="Arial" panose="020B0604020202020204" pitchFamily="34" charset="0"/>
              </a:rPr>
              <a:t>using spreadsheet software or online </a:t>
            </a:r>
            <a:r>
              <a:rPr lang="en-US" sz="2080" dirty="0" smtClean="0">
                <a:solidFill>
                  <a:srgbClr val="000000"/>
                </a:solidFill>
                <a:latin typeface="Arial" panose="020B0604020202020204" pitchFamily="34" charset="0"/>
                <a:cs typeface="Arial" panose="020B0604020202020204" pitchFamily="34" charset="0"/>
              </a:rPr>
              <a:t>pixel art 	software</a:t>
            </a:r>
            <a:r>
              <a:rPr lang="en-US" sz="2080" dirty="0">
                <a:solidFill>
                  <a:srgbClr val="000000"/>
                </a:solidFill>
                <a:latin typeface="Arial" panose="020B0604020202020204" pitchFamily="34" charset="0"/>
                <a:cs typeface="Arial" panose="020B0604020202020204" pitchFamily="34" charset="0"/>
              </a:rPr>
              <a:t>. The gaming character should be black and white</a:t>
            </a:r>
            <a:r>
              <a:rPr lang="en-US" sz="2080" dirty="0" smtClean="0">
                <a:solidFill>
                  <a:srgbClr val="000000"/>
                </a:solidFill>
                <a:latin typeface="Arial" panose="020B0604020202020204" pitchFamily="34" charset="0"/>
                <a:cs typeface="Arial" panose="020B0604020202020204" pitchFamily="34" charset="0"/>
              </a:rPr>
              <a:t>.	00100000100000100010000011111110001101110110111111	1111110111111101101000001010001101100000000000000	0000000000000000000000</a:t>
            </a:r>
            <a:endParaRPr lang="en-US" sz="2080" dirty="0">
              <a:solidFill>
                <a:srgbClr val="000000"/>
              </a:solidFill>
              <a:latin typeface="Arial" panose="020B0604020202020204" pitchFamily="34" charset="0"/>
              <a:cs typeface="Arial" panose="020B0604020202020204" pitchFamily="34" charset="0"/>
            </a:endParaRPr>
          </a:p>
          <a:p>
            <a:pPr marL="914400" indent="-914400">
              <a:buClr>
                <a:srgbClr val="C00000"/>
              </a:buClr>
              <a:tabLst>
                <a:tab pos="1428750" algn="l"/>
              </a:tabLst>
            </a:pPr>
            <a:r>
              <a:rPr lang="en-US" sz="2080" dirty="0" smtClean="0">
                <a:solidFill>
                  <a:srgbClr val="000000"/>
                </a:solidFill>
                <a:latin typeface="Arial" panose="020B0604020202020204" pitchFamily="34" charset="0"/>
                <a:cs typeface="Arial" panose="020B0604020202020204" pitchFamily="34" charset="0"/>
              </a:rPr>
              <a:t>		Before </a:t>
            </a:r>
            <a:r>
              <a:rPr lang="en-US" sz="2080" dirty="0">
                <a:solidFill>
                  <a:srgbClr val="000000"/>
                </a:solidFill>
                <a:latin typeface="Arial" panose="020B0604020202020204" pitchFamily="34" charset="0"/>
                <a:cs typeface="Arial" panose="020B0604020202020204" pitchFamily="34" charset="0"/>
              </a:rPr>
              <a:t>you begin you will need to think about how many </a:t>
            </a:r>
            <a:r>
              <a:rPr lang="en-US" sz="2080" dirty="0" smtClean="0">
                <a:solidFill>
                  <a:srgbClr val="000000"/>
                </a:solidFill>
                <a:latin typeface="Arial" panose="020B0604020202020204" pitchFamily="34" charset="0"/>
                <a:cs typeface="Arial" panose="020B0604020202020204" pitchFamily="34" charset="0"/>
              </a:rPr>
              <a:t>	rows and </a:t>
            </a:r>
            <a:r>
              <a:rPr lang="en-US" sz="2080" dirty="0">
                <a:solidFill>
                  <a:srgbClr val="000000"/>
                </a:solidFill>
                <a:latin typeface="Arial" panose="020B0604020202020204" pitchFamily="34" charset="0"/>
                <a:cs typeface="Arial" panose="020B0604020202020204" pitchFamily="34" charset="0"/>
              </a:rPr>
              <a:t>columns the grid that contains the </a:t>
            </a:r>
            <a:r>
              <a:rPr lang="en-US" sz="2080" dirty="0" smtClean="0">
                <a:solidFill>
                  <a:srgbClr val="000000"/>
                </a:solidFill>
                <a:latin typeface="Arial" panose="020B0604020202020204" pitchFamily="34" charset="0"/>
                <a:cs typeface="Arial" panose="020B0604020202020204" pitchFamily="34" charset="0"/>
              </a:rPr>
              <a:t>binary data </a:t>
            </a:r>
            <a:r>
              <a:rPr lang="en-US" sz="2080" dirty="0">
                <a:solidFill>
                  <a:srgbClr val="000000"/>
                </a:solidFill>
                <a:latin typeface="Arial" panose="020B0604020202020204" pitchFamily="34" charset="0"/>
                <a:cs typeface="Arial" panose="020B0604020202020204" pitchFamily="34" charset="0"/>
              </a:rPr>
              <a:t>for </a:t>
            </a:r>
            <a:r>
              <a:rPr lang="en-US" sz="2080" dirty="0" smtClean="0">
                <a:solidFill>
                  <a:srgbClr val="000000"/>
                </a:solidFill>
                <a:latin typeface="Arial" panose="020B0604020202020204" pitchFamily="34" charset="0"/>
                <a:cs typeface="Arial" panose="020B0604020202020204" pitchFamily="34" charset="0"/>
              </a:rPr>
              <a:t>	the gaming </a:t>
            </a:r>
            <a:r>
              <a:rPr lang="en-US" sz="2080" dirty="0">
                <a:solidFill>
                  <a:srgbClr val="000000"/>
                </a:solidFill>
                <a:latin typeface="Arial" panose="020B0604020202020204" pitchFamily="34" charset="0"/>
                <a:cs typeface="Arial" panose="020B0604020202020204" pitchFamily="34" charset="0"/>
              </a:rPr>
              <a:t>character will be. HINT: It’s a square!</a:t>
            </a:r>
          </a:p>
          <a:p>
            <a:pPr marL="914400" indent="-914400">
              <a:buClr>
                <a:srgbClr val="C00000"/>
              </a:buClr>
              <a:tabLst>
                <a:tab pos="1428750" algn="l"/>
              </a:tabLst>
            </a:pPr>
            <a:r>
              <a:rPr lang="en-US" sz="2080" dirty="0" smtClean="0">
                <a:solidFill>
                  <a:srgbClr val="000000"/>
                </a:solidFill>
                <a:latin typeface="Arial" panose="020B0604020202020204" pitchFamily="34" charset="0"/>
                <a:cs typeface="Arial" panose="020B0604020202020204" pitchFamily="34" charset="0"/>
              </a:rPr>
              <a:t>	</a:t>
            </a:r>
            <a:r>
              <a:rPr lang="en-US" sz="2080" b="1" dirty="0" smtClean="0">
                <a:solidFill>
                  <a:srgbClr val="000000"/>
                </a:solidFill>
                <a:latin typeface="Arial" panose="020B0604020202020204" pitchFamily="34" charset="0"/>
                <a:cs typeface="Arial" panose="020B0604020202020204" pitchFamily="34" charset="0"/>
              </a:rPr>
              <a:t>b</a:t>
            </a:r>
            <a:r>
              <a:rPr lang="en-US" sz="2080" b="1" dirty="0">
                <a:solidFill>
                  <a:srgbClr val="000000"/>
                </a:solidFill>
                <a:latin typeface="Arial" panose="020B0604020202020204" pitchFamily="34" charset="0"/>
                <a:cs typeface="Arial" panose="020B0604020202020204" pitchFamily="34" charset="0"/>
              </a:rPr>
              <a:t>)</a:t>
            </a:r>
            <a:r>
              <a:rPr lang="en-US" sz="2080" dirty="0">
                <a:solidFill>
                  <a:srgbClr val="000000"/>
                </a:solidFill>
                <a:latin typeface="Arial" panose="020B0604020202020204" pitchFamily="34" charset="0"/>
                <a:cs typeface="Arial" panose="020B0604020202020204" pitchFamily="34" charset="0"/>
              </a:rPr>
              <a:t> </a:t>
            </a:r>
            <a:r>
              <a:rPr lang="en-US" sz="2080" dirty="0" smtClean="0">
                <a:solidFill>
                  <a:srgbClr val="000000"/>
                </a:solidFill>
                <a:latin typeface="Arial" panose="020B0604020202020204" pitchFamily="34" charset="0"/>
                <a:cs typeface="Arial" panose="020B0604020202020204" pitchFamily="34" charset="0"/>
              </a:rPr>
              <a:t>	Create </a:t>
            </a:r>
            <a:r>
              <a:rPr lang="en-US" sz="2080" dirty="0">
                <a:solidFill>
                  <a:srgbClr val="000000"/>
                </a:solidFill>
                <a:latin typeface="Arial" panose="020B0604020202020204" pitchFamily="34" charset="0"/>
                <a:cs typeface="Arial" panose="020B0604020202020204" pitchFamily="34" charset="0"/>
              </a:rPr>
              <a:t>your own one-bit pixel image and write down its </a:t>
            </a:r>
            <a:r>
              <a:rPr lang="en-US" sz="2080" dirty="0" smtClean="0">
                <a:solidFill>
                  <a:srgbClr val="000000"/>
                </a:solidFill>
                <a:latin typeface="Arial" panose="020B0604020202020204" pitchFamily="34" charset="0"/>
                <a:cs typeface="Arial" panose="020B0604020202020204" pitchFamily="34" charset="0"/>
              </a:rPr>
              <a:t>	binary string</a:t>
            </a:r>
            <a:r>
              <a:rPr lang="en-US" sz="2080" dirty="0">
                <a:solidFill>
                  <a:srgbClr val="000000"/>
                </a:solidFill>
                <a:latin typeface="Arial" panose="020B0604020202020204" pitchFamily="34" charset="0"/>
                <a:cs typeface="Arial" panose="020B0604020202020204" pitchFamily="34" charset="0"/>
              </a:rPr>
              <a:t>. Then pass your code to another </a:t>
            </a:r>
            <a:r>
              <a:rPr lang="en-US" sz="2080" dirty="0" smtClean="0">
                <a:solidFill>
                  <a:srgbClr val="000000"/>
                </a:solidFill>
                <a:latin typeface="Arial" panose="020B0604020202020204" pitchFamily="34" charset="0"/>
                <a:cs typeface="Arial" panose="020B0604020202020204" pitchFamily="34" charset="0"/>
              </a:rPr>
              <a:t>student to 	see </a:t>
            </a:r>
            <a:r>
              <a:rPr lang="en-US" sz="2080" dirty="0">
                <a:solidFill>
                  <a:srgbClr val="000000"/>
                </a:solidFill>
                <a:latin typeface="Arial" panose="020B0604020202020204" pitchFamily="34" charset="0"/>
                <a:cs typeface="Arial" panose="020B0604020202020204" pitchFamily="34" charset="0"/>
              </a:rPr>
              <a:t>if they </a:t>
            </a:r>
            <a:r>
              <a:rPr lang="en-US" sz="2080" dirty="0" smtClean="0">
                <a:solidFill>
                  <a:srgbClr val="000000"/>
                </a:solidFill>
                <a:latin typeface="Arial" panose="020B0604020202020204" pitchFamily="34" charset="0"/>
                <a:cs typeface="Arial" panose="020B0604020202020204" pitchFamily="34" charset="0"/>
              </a:rPr>
              <a:t>can </a:t>
            </a:r>
            <a:r>
              <a:rPr lang="en-US" sz="2080" dirty="0">
                <a:solidFill>
                  <a:srgbClr val="000000"/>
                </a:solidFill>
                <a:latin typeface="Arial" panose="020B0604020202020204" pitchFamily="34" charset="0"/>
                <a:cs typeface="Arial" panose="020B0604020202020204" pitchFamily="34" charset="0"/>
              </a:rPr>
              <a:t>recreate your image.</a:t>
            </a:r>
            <a:endParaRPr lang="en-GB" sz="208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74342" y="1088679"/>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3" name="Rectangle 20"/>
          <p:cNvSpPr/>
          <p:nvPr/>
        </p:nvSpPr>
        <p:spPr>
          <a:xfrm>
            <a:off x="179512" y="5545964"/>
            <a:ext cx="8708513" cy="1168979"/>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9406"/>
              <a:gd name="connsiteX1" fmla="*/ 8708513 w 8708513"/>
              <a:gd name="connsiteY1" fmla="*/ 0 h 959406"/>
              <a:gd name="connsiteX2" fmla="*/ 8708513 w 8708513"/>
              <a:gd name="connsiteY2" fmla="*/ 887849 h 959406"/>
              <a:gd name="connsiteX3" fmla="*/ 86458 w 8708513"/>
              <a:gd name="connsiteY3" fmla="*/ 915219 h 959406"/>
              <a:gd name="connsiteX4" fmla="*/ 0 w 8708513"/>
              <a:gd name="connsiteY4" fmla="*/ 0 h 959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59406">
                <a:moveTo>
                  <a:pt x="0" y="0"/>
                </a:moveTo>
                <a:lnTo>
                  <a:pt x="8708513" y="0"/>
                </a:lnTo>
                <a:lnTo>
                  <a:pt x="8708513" y="887849"/>
                </a:lnTo>
                <a:cubicBezTo>
                  <a:pt x="5868199" y="1008987"/>
                  <a:pt x="2961942" y="946481"/>
                  <a:pt x="86458" y="915219"/>
                </a:cubicBezTo>
                <a:cubicBezTo>
                  <a:pt x="12212" y="732592"/>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Colour depth: </a:t>
            </a:r>
            <a:r>
              <a:rPr lang="en-US" sz="2280" dirty="0">
                <a:latin typeface="Arial" panose="020B0604020202020204" pitchFamily="34" charset="0"/>
                <a:cs typeface="Arial" panose="020B0604020202020204" pitchFamily="34" charset="0"/>
              </a:rPr>
              <a:t>The term used to describe the number of bits used to indicate the colour of a single pixel.</a:t>
            </a:r>
            <a:endParaRPr lang="en-GB" sz="2280" u="sng" dirty="0">
              <a:latin typeface="Arial" panose="020B0604020202020204" pitchFamily="34" charset="0"/>
              <a:cs typeface="Arial" panose="020B0604020202020204" pitchFamily="34" charset="0"/>
            </a:endParaRPr>
          </a:p>
        </p:txBody>
      </p:sp>
      <p:sp>
        <p:nvSpPr>
          <p:cNvPr id="15" name="Oval 14"/>
          <p:cNvSpPr/>
          <p:nvPr/>
        </p:nvSpPr>
        <p:spPr>
          <a:xfrm rot="1949270">
            <a:off x="8600851" y="5391487"/>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966476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sp>
        <p:nvSpPr>
          <p:cNvPr id="14" name="Rectangle 13"/>
          <p:cNvSpPr/>
          <p:nvPr/>
        </p:nvSpPr>
        <p:spPr>
          <a:xfrm>
            <a:off x="179512" y="1124744"/>
            <a:ext cx="8784976" cy="2954655"/>
          </a:xfrm>
          <a:prstGeom prst="rect">
            <a:avLst/>
          </a:prstGeom>
        </p:spPr>
        <p:txBody>
          <a:bodyPr wrap="square">
            <a:spAutoFit/>
          </a:bodyPr>
          <a:lstStyle/>
          <a:p>
            <a:pPr>
              <a:buClr>
                <a:srgbClr val="0070C0"/>
              </a:buClr>
            </a:pPr>
            <a:r>
              <a:rPr lang="en-US" sz="2400" b="1" dirty="0">
                <a:solidFill>
                  <a:srgbClr val="C00000"/>
                </a:solidFill>
              </a:rPr>
              <a:t>One-bit image representation</a:t>
            </a:r>
          </a:p>
          <a:p>
            <a:pPr marL="342900" indent="-342900">
              <a:buClr>
                <a:srgbClr val="0070C0"/>
              </a:buClr>
              <a:buFont typeface="Wingdings 3" panose="05040102010807070707" pitchFamily="18" charset="2"/>
              <a:buChar char=""/>
            </a:pPr>
            <a:r>
              <a:rPr lang="en-US" sz="2400" dirty="0"/>
              <a:t>As you increase the number of bits per pixel (</a:t>
            </a:r>
            <a:r>
              <a:rPr lang="en-US" sz="2400" dirty="0" err="1"/>
              <a:t>bpp</a:t>
            </a:r>
            <a:r>
              <a:rPr lang="en-US" sz="2400" dirty="0"/>
              <a:t>), the number of </a:t>
            </a:r>
            <a:r>
              <a:rPr lang="en-US" sz="2400" dirty="0" err="1"/>
              <a:t>colours</a:t>
            </a:r>
            <a:r>
              <a:rPr lang="en-US" sz="2400" dirty="0"/>
              <a:t> you can use increases. The term ‘colour depth’ </a:t>
            </a:r>
            <a:r>
              <a:rPr lang="en-US" sz="2400" dirty="0" smtClean="0"/>
              <a:t>is used </a:t>
            </a:r>
            <a:r>
              <a:rPr lang="en-US" sz="2400" dirty="0"/>
              <a:t>to describe the number of bits used to indicate the colour of a single pixel. For example:</a:t>
            </a:r>
          </a:p>
          <a:p>
            <a:pPr>
              <a:buClr>
                <a:srgbClr val="0070C0"/>
              </a:buClr>
              <a:tabLst>
                <a:tab pos="114300" algn="l"/>
                <a:tab pos="2171700" algn="l"/>
                <a:tab pos="4057650" algn="l"/>
              </a:tabLst>
            </a:pPr>
            <a:r>
              <a:rPr lang="en-US" sz="2400" dirty="0" smtClean="0"/>
              <a:t>	</a:t>
            </a:r>
            <a:r>
              <a:rPr lang="en-US" sz="2100" dirty="0" smtClean="0"/>
              <a:t>One-bit </a:t>
            </a:r>
            <a:r>
              <a:rPr lang="en-US" sz="2100" dirty="0"/>
              <a:t>image </a:t>
            </a:r>
            <a:r>
              <a:rPr lang="en-US" sz="2100" dirty="0" smtClean="0"/>
              <a:t>	2</a:t>
            </a:r>
            <a:r>
              <a:rPr lang="en-US" sz="2100" baseline="30000" dirty="0" smtClean="0"/>
              <a:t>1</a:t>
            </a:r>
            <a:r>
              <a:rPr lang="en-US" sz="2100" dirty="0" smtClean="0"/>
              <a:t> </a:t>
            </a:r>
            <a:r>
              <a:rPr lang="en-US" sz="2100" dirty="0"/>
              <a:t>= 2 </a:t>
            </a:r>
            <a:r>
              <a:rPr lang="en-US" sz="2100" dirty="0" err="1"/>
              <a:t>colours</a:t>
            </a:r>
            <a:r>
              <a:rPr lang="en-US" sz="2100" dirty="0"/>
              <a:t> </a:t>
            </a:r>
            <a:r>
              <a:rPr lang="en-US" sz="2100" dirty="0" smtClean="0"/>
              <a:t>	0</a:t>
            </a:r>
            <a:r>
              <a:rPr lang="en-US" sz="2100" dirty="0"/>
              <a:t>, 1</a:t>
            </a:r>
          </a:p>
          <a:p>
            <a:pPr>
              <a:buClr>
                <a:srgbClr val="0070C0"/>
              </a:buClr>
              <a:tabLst>
                <a:tab pos="114300" algn="l"/>
                <a:tab pos="2171700" algn="l"/>
                <a:tab pos="4057650" algn="l"/>
              </a:tabLst>
            </a:pPr>
            <a:r>
              <a:rPr lang="en-US" sz="2100" dirty="0" smtClean="0"/>
              <a:t>	Two-bit </a:t>
            </a:r>
            <a:r>
              <a:rPr lang="en-US" sz="2100" dirty="0"/>
              <a:t>image </a:t>
            </a:r>
            <a:r>
              <a:rPr lang="en-US" sz="2100" dirty="0" smtClean="0"/>
              <a:t>	2</a:t>
            </a:r>
            <a:r>
              <a:rPr lang="en-US" sz="2100" baseline="30000" dirty="0" smtClean="0"/>
              <a:t>2</a:t>
            </a:r>
            <a:r>
              <a:rPr lang="en-US" sz="2100" dirty="0" smtClean="0"/>
              <a:t> </a:t>
            </a:r>
            <a:r>
              <a:rPr lang="en-US" sz="2100" dirty="0"/>
              <a:t>= 4 </a:t>
            </a:r>
            <a:r>
              <a:rPr lang="en-US" sz="2100" dirty="0" err="1"/>
              <a:t>colours</a:t>
            </a:r>
            <a:r>
              <a:rPr lang="en-US" sz="2100" dirty="0"/>
              <a:t> </a:t>
            </a:r>
            <a:r>
              <a:rPr lang="en-US" sz="2100" dirty="0" smtClean="0"/>
              <a:t>	00</a:t>
            </a:r>
            <a:r>
              <a:rPr lang="en-US" sz="2100" dirty="0"/>
              <a:t>, 01, 10, 11</a:t>
            </a:r>
          </a:p>
          <a:p>
            <a:pPr>
              <a:buClr>
                <a:srgbClr val="0070C0"/>
              </a:buClr>
              <a:tabLst>
                <a:tab pos="114300" algn="l"/>
                <a:tab pos="2171700" algn="l"/>
                <a:tab pos="4057650" algn="l"/>
              </a:tabLst>
            </a:pPr>
            <a:r>
              <a:rPr lang="en-US" sz="2100" dirty="0" smtClean="0"/>
              <a:t>	Three-bit </a:t>
            </a:r>
            <a:r>
              <a:rPr lang="en-US" sz="2100" dirty="0"/>
              <a:t>image </a:t>
            </a:r>
            <a:r>
              <a:rPr lang="en-US" sz="2100" dirty="0" smtClean="0"/>
              <a:t>	2</a:t>
            </a:r>
            <a:r>
              <a:rPr lang="en-US" sz="2100" baseline="30000" dirty="0" smtClean="0"/>
              <a:t>3</a:t>
            </a:r>
            <a:r>
              <a:rPr lang="en-US" sz="2100" dirty="0" smtClean="0"/>
              <a:t> </a:t>
            </a:r>
            <a:r>
              <a:rPr lang="en-US" sz="2100" dirty="0"/>
              <a:t>= 8 </a:t>
            </a:r>
            <a:r>
              <a:rPr lang="en-US" sz="2100" dirty="0" err="1"/>
              <a:t>colours</a:t>
            </a:r>
            <a:r>
              <a:rPr lang="en-US" sz="2100" dirty="0"/>
              <a:t> </a:t>
            </a:r>
            <a:r>
              <a:rPr lang="en-US" sz="2100" dirty="0" smtClean="0"/>
              <a:t>	000</a:t>
            </a:r>
            <a:r>
              <a:rPr lang="en-US" sz="2100" dirty="0"/>
              <a:t>, 001, 010, 011, 100, 101, </a:t>
            </a:r>
            <a:r>
              <a:rPr lang="en-US" sz="2100" dirty="0" smtClean="0"/>
              <a:t>110, 111</a:t>
            </a:r>
          </a:p>
        </p:txBody>
      </p:sp>
      <p:sp>
        <p:nvSpPr>
          <p:cNvPr id="11" name="Rectangle 11"/>
          <p:cNvSpPr/>
          <p:nvPr/>
        </p:nvSpPr>
        <p:spPr>
          <a:xfrm>
            <a:off x="179512" y="4772463"/>
            <a:ext cx="8724691" cy="1852381"/>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314450" indent="-1314450">
              <a:buClr>
                <a:srgbClr val="C00000"/>
              </a:buClr>
              <a:tabLst>
                <a:tab pos="2070100" algn="l"/>
                <a:tab pos="3863975" algn="l"/>
              </a:tabLst>
            </a:pPr>
            <a:r>
              <a:rPr lang="en-US" sz="2800" b="1" dirty="0" smtClean="0">
                <a:solidFill>
                  <a:srgbClr val="002060"/>
                </a:solidFill>
                <a:latin typeface="Arial" panose="020B0604020202020204" pitchFamily="34" charset="0"/>
                <a:cs typeface="Arial" panose="020B0604020202020204" pitchFamily="34" charset="0"/>
              </a:rPr>
              <a:t>Think-IT</a:t>
            </a:r>
            <a:endParaRPr lang="en-US" sz="2800" b="1" dirty="0">
              <a:solidFill>
                <a:srgbClr val="002060"/>
              </a:solidFill>
              <a:latin typeface="Arial" panose="020B0604020202020204" pitchFamily="34" charset="0"/>
              <a:cs typeface="Arial" panose="020B0604020202020204" pitchFamily="34" charset="0"/>
            </a:endParaRPr>
          </a:p>
          <a:p>
            <a:pPr marL="1314450" indent="-1314450">
              <a:buClr>
                <a:srgbClr val="C00000"/>
              </a:buClr>
              <a:tabLst>
                <a:tab pos="2070100" algn="l"/>
                <a:tab pos="3863975" algn="l"/>
                <a:tab pos="5468938" algn="l"/>
                <a:tab pos="6815138" algn="l"/>
              </a:tabLst>
            </a:pPr>
            <a:r>
              <a:rPr lang="en-US" sz="2800" b="1" dirty="0">
                <a:solidFill>
                  <a:srgbClr val="C00000"/>
                </a:solidFill>
                <a:latin typeface="Arial" panose="020B0604020202020204" pitchFamily="34" charset="0"/>
                <a:cs typeface="Arial" panose="020B0604020202020204" pitchFamily="34" charset="0"/>
              </a:rPr>
              <a:t>10.1.2</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How </a:t>
            </a:r>
            <a:r>
              <a:rPr lang="en-US" sz="2800" dirty="0">
                <a:solidFill>
                  <a:srgbClr val="000000"/>
                </a:solidFill>
                <a:latin typeface="Arial" panose="020B0604020202020204" pitchFamily="34" charset="0"/>
                <a:cs typeface="Arial" panose="020B0604020202020204" pitchFamily="34" charset="0"/>
              </a:rPr>
              <a:t>many different </a:t>
            </a:r>
            <a:r>
              <a:rPr lang="en-US" sz="2800" dirty="0" err="1">
                <a:solidFill>
                  <a:srgbClr val="000000"/>
                </a:solidFill>
                <a:latin typeface="Arial" panose="020B0604020202020204" pitchFamily="34" charset="0"/>
                <a:cs typeface="Arial" panose="020B0604020202020204" pitchFamily="34" charset="0"/>
              </a:rPr>
              <a:t>colours</a:t>
            </a:r>
            <a:r>
              <a:rPr lang="en-US" sz="2800" dirty="0">
                <a:solidFill>
                  <a:srgbClr val="000000"/>
                </a:solidFill>
                <a:latin typeface="Arial" panose="020B0604020202020204" pitchFamily="34" charset="0"/>
                <a:cs typeface="Arial" panose="020B0604020202020204" pitchFamily="34" charset="0"/>
              </a:rPr>
              <a:t> will a four-bit image have? An eight-bit image? How about a 24-bit image?</a:t>
            </a:r>
            <a:endParaRPr lang="en-US" sz="2800" dirty="0" smtClean="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949270">
            <a:off x="8546111" y="466874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837984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a:t>
            </a:r>
            <a:r>
              <a:rPr lang="en-US" dirty="0"/>
              <a:t>.1</a:t>
            </a:r>
            <a:r>
              <a:rPr lang="en-US" dirty="0" smtClean="0"/>
              <a:t> – Representing Images</a:t>
            </a:r>
            <a:endParaRPr lang="en-GB" b="1" dirty="0" smtClean="0"/>
          </a:p>
        </p:txBody>
      </p:sp>
      <p:pic>
        <p:nvPicPr>
          <p:cNvPr id="25602" name="Picture 2" descr="Image result for the same image 24 8 and 4 bit"/>
          <p:cNvPicPr>
            <a:picLocks noChangeAspect="1" noChangeArrowheads="1"/>
          </p:cNvPicPr>
          <p:nvPr/>
        </p:nvPicPr>
        <p:blipFill rotWithShape="1">
          <a:blip r:embed="rId3">
            <a:extLst>
              <a:ext uri="{28A0092B-C50C-407E-A947-70E740481C1C}">
                <a14:useLocalDpi xmlns:a14="http://schemas.microsoft.com/office/drawing/2010/main" val="0"/>
              </a:ext>
            </a:extLst>
          </a:blip>
          <a:srcRect l="1595" t="2111" r="1911" b="3059"/>
          <a:stretch/>
        </p:blipFill>
        <p:spPr bwMode="auto">
          <a:xfrm>
            <a:off x="1115616" y="1124744"/>
            <a:ext cx="7041326" cy="5089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9512" y="6214019"/>
            <a:ext cx="7128792" cy="461665"/>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The same image in 24 bit, 16 bit, 8 bit and 4 bit.</a:t>
            </a:r>
            <a:endParaRPr lang="en-GB" sz="2400" dirty="0"/>
          </a:p>
        </p:txBody>
      </p:sp>
    </p:spTree>
    <p:extLst>
      <p:ext uri="{BB962C8B-B14F-4D97-AF65-F5344CB8AC3E}">
        <p14:creationId xmlns:p14="http://schemas.microsoft.com/office/powerpoint/2010/main" val="191309470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10.1 – Representing Images</a:t>
            </a:r>
            <a:endParaRPr lang="en-GB" b="1" dirty="0" smtClean="0"/>
          </a:p>
        </p:txBody>
      </p:sp>
      <p:sp>
        <p:nvSpPr>
          <p:cNvPr id="5" name="Rectangle 11"/>
          <p:cNvSpPr/>
          <p:nvPr/>
        </p:nvSpPr>
        <p:spPr>
          <a:xfrm>
            <a:off x="179512" y="5801342"/>
            <a:ext cx="8724691" cy="800219"/>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300" b="1" dirty="0" smtClean="0">
                <a:solidFill>
                  <a:srgbClr val="002060"/>
                </a:solidFill>
                <a:latin typeface="Arial" panose="020B0604020202020204" pitchFamily="34" charset="0"/>
                <a:cs typeface="Arial" panose="020B0604020202020204" pitchFamily="34" charset="0"/>
              </a:rPr>
              <a:t>Think-IT</a:t>
            </a:r>
            <a:endParaRPr lang="en-US" sz="2300" b="1" dirty="0">
              <a:solidFill>
                <a:srgbClr val="002060"/>
              </a:solidFill>
              <a:latin typeface="Arial" panose="020B0604020202020204" pitchFamily="34" charset="0"/>
              <a:cs typeface="Arial" panose="020B0604020202020204" pitchFamily="34" charset="0"/>
            </a:endParaRPr>
          </a:p>
          <a:p>
            <a:pPr marL="1028700" indent="-1028700">
              <a:buClr>
                <a:srgbClr val="C00000"/>
              </a:buClr>
              <a:tabLst>
                <a:tab pos="2070100" algn="l"/>
                <a:tab pos="3863975" algn="l"/>
                <a:tab pos="5468938" algn="l"/>
                <a:tab pos="6815138" algn="l"/>
              </a:tabLst>
            </a:pPr>
            <a:r>
              <a:rPr lang="en-US" sz="2300" b="1" dirty="0">
                <a:solidFill>
                  <a:srgbClr val="000000"/>
                </a:solidFill>
                <a:latin typeface="Arial" panose="020B0604020202020204" pitchFamily="34" charset="0"/>
                <a:cs typeface="Arial" panose="020B0604020202020204" pitchFamily="34" charset="0"/>
              </a:rPr>
              <a:t>10.1.4</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	What </a:t>
            </a:r>
            <a:r>
              <a:rPr lang="en-US" sz="2300" dirty="0">
                <a:solidFill>
                  <a:srgbClr val="000000"/>
                </a:solidFill>
                <a:latin typeface="Arial" panose="020B0604020202020204" pitchFamily="34" charset="0"/>
                <a:cs typeface="Arial" panose="020B0604020202020204" pitchFamily="34" charset="0"/>
              </a:rPr>
              <a:t>is the largest digital photo ever taken?</a:t>
            </a:r>
            <a:endParaRPr lang="en-US" sz="2300" dirty="0" smtClean="0">
              <a:solidFill>
                <a:srgbClr val="000000"/>
              </a:solidFill>
              <a:latin typeface="Arial" panose="020B0604020202020204" pitchFamily="34" charset="0"/>
              <a:cs typeface="Arial" panose="020B0604020202020204" pitchFamily="34" charset="0"/>
            </a:endParaRPr>
          </a:p>
        </p:txBody>
      </p:sp>
      <p:sp>
        <p:nvSpPr>
          <p:cNvPr id="6" name="Oval 5"/>
          <p:cNvSpPr/>
          <p:nvPr/>
        </p:nvSpPr>
        <p:spPr>
          <a:xfrm rot="1949270">
            <a:off x="8574342" y="567951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7" name="Rectangle 14"/>
          <p:cNvSpPr/>
          <p:nvPr/>
        </p:nvSpPr>
        <p:spPr>
          <a:xfrm>
            <a:off x="179512" y="1190101"/>
            <a:ext cx="8708512" cy="449016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4485"/>
              <a:gd name="connsiteX1" fmla="*/ 8708512 w 8708512"/>
              <a:gd name="connsiteY1" fmla="*/ 0 h 854485"/>
              <a:gd name="connsiteX2" fmla="*/ 8708512 w 8708512"/>
              <a:gd name="connsiteY2" fmla="*/ 801671 h 854485"/>
              <a:gd name="connsiteX3" fmla="*/ 120162 w 8708512"/>
              <a:gd name="connsiteY3" fmla="*/ 818717 h 854485"/>
              <a:gd name="connsiteX4" fmla="*/ 0 w 8708512"/>
              <a:gd name="connsiteY4" fmla="*/ 0 h 854485"/>
              <a:gd name="connsiteX0" fmla="*/ 0 w 8708512"/>
              <a:gd name="connsiteY0" fmla="*/ 0 h 847609"/>
              <a:gd name="connsiteX1" fmla="*/ 8708512 w 8708512"/>
              <a:gd name="connsiteY1" fmla="*/ 0 h 847609"/>
              <a:gd name="connsiteX2" fmla="*/ 8708512 w 8708512"/>
              <a:gd name="connsiteY2" fmla="*/ 801671 h 847609"/>
              <a:gd name="connsiteX3" fmla="*/ 120162 w 8708512"/>
              <a:gd name="connsiteY3" fmla="*/ 818717 h 847609"/>
              <a:gd name="connsiteX4" fmla="*/ 0 w 8708512"/>
              <a:gd name="connsiteY4" fmla="*/ 0 h 847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7609">
                <a:moveTo>
                  <a:pt x="0" y="0"/>
                </a:moveTo>
                <a:lnTo>
                  <a:pt x="8708512" y="0"/>
                </a:lnTo>
                <a:lnTo>
                  <a:pt x="8708512" y="801671"/>
                </a:lnTo>
                <a:cubicBezTo>
                  <a:pt x="5809583" y="887640"/>
                  <a:pt x="3052795" y="828403"/>
                  <a:pt x="120162" y="818717"/>
                </a:cubicBezTo>
                <a:cubicBezTo>
                  <a:pt x="34193" y="606201"/>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300" b="1" dirty="0" smtClean="0">
                <a:solidFill>
                  <a:srgbClr val="002060"/>
                </a:solidFill>
                <a:latin typeface="Arial" panose="020B0604020202020204" pitchFamily="34" charset="0"/>
                <a:cs typeface="Arial" panose="020B0604020202020204" pitchFamily="34" charset="0"/>
              </a:rPr>
              <a:t>Compute-IT</a:t>
            </a:r>
            <a:endParaRPr lang="en-US" sz="23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1371600" algn="l"/>
                <a:tab pos="2420938" algn="l"/>
              </a:tabLst>
            </a:pPr>
            <a:r>
              <a:rPr lang="en-US" sz="2300" b="1" dirty="0">
                <a:solidFill>
                  <a:srgbClr val="000000"/>
                </a:solidFill>
                <a:latin typeface="Arial" panose="020B0604020202020204" pitchFamily="34" charset="0"/>
                <a:cs typeface="Arial" panose="020B0604020202020204" pitchFamily="34" charset="0"/>
              </a:rPr>
              <a:t>10.1.3</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	</a:t>
            </a:r>
            <a:r>
              <a:rPr lang="en-US" sz="2300" b="1" dirty="0" smtClean="0">
                <a:solidFill>
                  <a:srgbClr val="000000"/>
                </a:solidFill>
                <a:latin typeface="Arial" panose="020B0604020202020204" pitchFamily="34" charset="0"/>
                <a:cs typeface="Arial" panose="020B0604020202020204" pitchFamily="34" charset="0"/>
              </a:rPr>
              <a:t>a</a:t>
            </a:r>
            <a:r>
              <a:rPr lang="en-US" sz="2300" b="1" dirty="0">
                <a:solidFill>
                  <a:srgbClr val="000000"/>
                </a:solidFill>
                <a:latin typeface="Arial" panose="020B0604020202020204" pitchFamily="34" charset="0"/>
                <a:cs typeface="Arial" panose="020B0604020202020204" pitchFamily="34" charset="0"/>
              </a:rPr>
              <a:t>)</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	How </a:t>
            </a:r>
            <a:r>
              <a:rPr lang="en-US" sz="2300" dirty="0">
                <a:solidFill>
                  <a:srgbClr val="000000"/>
                </a:solidFill>
                <a:latin typeface="Arial" panose="020B0604020202020204" pitchFamily="34" charset="0"/>
                <a:cs typeface="Arial" panose="020B0604020202020204" pitchFamily="34" charset="0"/>
              </a:rPr>
              <a:t>many bits are needed for each of the following </a:t>
            </a:r>
            <a:r>
              <a:rPr lang="en-US" sz="2300" dirty="0" smtClean="0">
                <a:solidFill>
                  <a:srgbClr val="000000"/>
                </a:solidFill>
                <a:latin typeface="Arial" panose="020B0604020202020204" pitchFamily="34" charset="0"/>
                <a:cs typeface="Arial" panose="020B0604020202020204" pitchFamily="34" charset="0"/>
              </a:rPr>
              <a:t>	colour </a:t>
            </a:r>
            <a:r>
              <a:rPr lang="en-US" sz="2300" dirty="0">
                <a:solidFill>
                  <a:srgbClr val="000000"/>
                </a:solidFill>
                <a:latin typeface="Arial" panose="020B0604020202020204" pitchFamily="34" charset="0"/>
                <a:cs typeface="Arial" panose="020B0604020202020204" pitchFamily="34" charset="0"/>
              </a:rPr>
              <a:t>depths? 256, 64, 32, 16, 8 and 4 </a:t>
            </a:r>
            <a:r>
              <a:rPr lang="en-US" sz="2300" dirty="0" err="1">
                <a:solidFill>
                  <a:srgbClr val="000000"/>
                </a:solidFill>
                <a:latin typeface="Arial" panose="020B0604020202020204" pitchFamily="34" charset="0"/>
                <a:cs typeface="Arial" panose="020B0604020202020204" pitchFamily="34" charset="0"/>
              </a:rPr>
              <a:t>colours</a:t>
            </a:r>
            <a:r>
              <a:rPr lang="en-US" sz="2300" dirty="0">
                <a:solidFill>
                  <a:srgbClr val="000000"/>
                </a:solidFill>
                <a:latin typeface="Arial" panose="020B0604020202020204" pitchFamily="34" charset="0"/>
                <a:cs typeface="Arial" panose="020B0604020202020204" pitchFamily="34" charset="0"/>
              </a:rPr>
              <a:t>.</a:t>
            </a:r>
          </a:p>
          <a:p>
            <a:pPr marL="1371600" indent="-400050">
              <a:buFont typeface="+mj-lt"/>
              <a:buAutoNum type="alphaLcParenR" startAt="2"/>
              <a:tabLst>
                <a:tab pos="1428750" algn="l"/>
                <a:tab pos="2420938" algn="l"/>
              </a:tabLst>
            </a:pPr>
            <a:r>
              <a:rPr lang="en-US" sz="2300" dirty="0" smtClean="0">
                <a:solidFill>
                  <a:srgbClr val="000000"/>
                </a:solidFill>
                <a:latin typeface="Arial" panose="020B0604020202020204" pitchFamily="34" charset="0"/>
                <a:cs typeface="Arial" panose="020B0604020202020204" pitchFamily="34" charset="0"/>
              </a:rPr>
              <a:t>Using </a:t>
            </a:r>
            <a:r>
              <a:rPr lang="en-US" sz="2300" dirty="0">
                <a:solidFill>
                  <a:srgbClr val="000000"/>
                </a:solidFill>
                <a:latin typeface="Arial" panose="020B0604020202020204" pitchFamily="34" charset="0"/>
                <a:cs typeface="Arial" panose="020B0604020202020204" pitchFamily="34" charset="0"/>
              </a:rPr>
              <a:t>a suitable eight-bit (256 colour) BMP image, </a:t>
            </a:r>
            <a:r>
              <a:rPr lang="en-US" sz="2300" dirty="0" smtClean="0">
                <a:solidFill>
                  <a:srgbClr val="000000"/>
                </a:solidFill>
                <a:latin typeface="Arial" panose="020B0604020202020204" pitchFamily="34" charset="0"/>
                <a:cs typeface="Arial" panose="020B0604020202020204" pitchFamily="34" charset="0"/>
              </a:rPr>
              <a:t>	reduce </a:t>
            </a:r>
            <a:r>
              <a:rPr lang="en-US" sz="2300" dirty="0">
                <a:solidFill>
                  <a:srgbClr val="000000"/>
                </a:solidFill>
                <a:latin typeface="Arial" panose="020B0604020202020204" pitchFamily="34" charset="0"/>
                <a:cs typeface="Arial" panose="020B0604020202020204" pitchFamily="34" charset="0"/>
              </a:rPr>
              <a:t>the colour depth of the image to 64, 32, 16, </a:t>
            </a:r>
            <a:r>
              <a:rPr lang="en-US" sz="2300" dirty="0" smtClean="0">
                <a:solidFill>
                  <a:srgbClr val="000000"/>
                </a:solidFill>
                <a:latin typeface="Arial" panose="020B0604020202020204" pitchFamily="34" charset="0"/>
                <a:cs typeface="Arial" panose="020B0604020202020204" pitchFamily="34" charset="0"/>
              </a:rPr>
              <a:t>	8 and then </a:t>
            </a:r>
            <a:r>
              <a:rPr lang="en-US" sz="2300" dirty="0">
                <a:solidFill>
                  <a:srgbClr val="000000"/>
                </a:solidFill>
                <a:latin typeface="Arial" panose="020B0604020202020204" pitchFamily="34" charset="0"/>
                <a:cs typeface="Arial" panose="020B0604020202020204" pitchFamily="34" charset="0"/>
              </a:rPr>
              <a:t>4, remembering to save from the </a:t>
            </a:r>
            <a:r>
              <a:rPr lang="en-US" sz="2300" dirty="0" smtClean="0">
                <a:solidFill>
                  <a:srgbClr val="000000"/>
                </a:solidFill>
                <a:latin typeface="Arial" panose="020B0604020202020204" pitchFamily="34" charset="0"/>
                <a:cs typeface="Arial" panose="020B0604020202020204" pitchFamily="34" charset="0"/>
              </a:rPr>
              <a:t>original </a:t>
            </a:r>
            <a:r>
              <a:rPr lang="en-US" sz="2300" dirty="0">
                <a:solidFill>
                  <a:srgbClr val="000000"/>
                </a:solidFill>
                <a:latin typeface="Arial" panose="020B0604020202020204" pitchFamily="34" charset="0"/>
                <a:cs typeface="Arial" panose="020B0604020202020204" pitchFamily="34" charset="0"/>
              </a:rPr>
              <a:t>file and maintain the same image format </a:t>
            </a:r>
            <a:r>
              <a:rPr lang="en-US" sz="2300" dirty="0" smtClean="0">
                <a:solidFill>
                  <a:srgbClr val="000000"/>
                </a:solidFill>
                <a:latin typeface="Arial" panose="020B0604020202020204" pitchFamily="34" charset="0"/>
                <a:cs typeface="Arial" panose="020B0604020202020204" pitchFamily="34" charset="0"/>
              </a:rPr>
              <a:t>each </a:t>
            </a:r>
            <a:r>
              <a:rPr lang="en-US" sz="2300" dirty="0">
                <a:solidFill>
                  <a:srgbClr val="000000"/>
                </a:solidFill>
                <a:latin typeface="Arial" panose="020B0604020202020204" pitchFamily="34" charset="0"/>
                <a:cs typeface="Arial" panose="020B0604020202020204" pitchFamily="34" charset="0"/>
              </a:rPr>
              <a:t>time. Compare </a:t>
            </a:r>
            <a:r>
              <a:rPr lang="en-US" sz="2300" dirty="0" smtClean="0">
                <a:solidFill>
                  <a:srgbClr val="000000"/>
                </a:solidFill>
                <a:latin typeface="Arial" panose="020B0604020202020204" pitchFamily="34" charset="0"/>
                <a:cs typeface="Arial" panose="020B0604020202020204" pitchFamily="34" charset="0"/>
              </a:rPr>
              <a:t>the actual </a:t>
            </a:r>
            <a:r>
              <a:rPr lang="en-US" sz="2300" dirty="0">
                <a:solidFill>
                  <a:srgbClr val="000000"/>
                </a:solidFill>
                <a:latin typeface="Arial" panose="020B0604020202020204" pitchFamily="34" charset="0"/>
                <a:cs typeface="Arial" panose="020B0604020202020204" pitchFamily="34" charset="0"/>
              </a:rPr>
              <a:t>file size with the </a:t>
            </a:r>
            <a:r>
              <a:rPr lang="en-US" sz="2300" dirty="0" smtClean="0">
                <a:solidFill>
                  <a:srgbClr val="000000"/>
                </a:solidFill>
                <a:latin typeface="Arial" panose="020B0604020202020204" pitchFamily="34" charset="0"/>
                <a:cs typeface="Arial" panose="020B0604020202020204" pitchFamily="34" charset="0"/>
              </a:rPr>
              <a:t>expected </a:t>
            </a:r>
            <a:r>
              <a:rPr lang="en-US" sz="2300" dirty="0">
                <a:solidFill>
                  <a:srgbClr val="000000"/>
                </a:solidFill>
                <a:latin typeface="Arial" panose="020B0604020202020204" pitchFamily="34" charset="0"/>
                <a:cs typeface="Arial" panose="020B0604020202020204" pitchFamily="34" charset="0"/>
              </a:rPr>
              <a:t>number of bits.</a:t>
            </a:r>
          </a:p>
          <a:p>
            <a:pPr marL="1371600" indent="-400050">
              <a:buFont typeface="+mj-lt"/>
              <a:buAutoNum type="alphaLcParenR" startAt="2"/>
              <a:tabLst>
                <a:tab pos="1428750" algn="l"/>
                <a:tab pos="2420938" algn="l"/>
              </a:tabLst>
            </a:pPr>
            <a:r>
              <a:rPr lang="en-US" sz="2300" dirty="0" smtClean="0">
                <a:solidFill>
                  <a:srgbClr val="000000"/>
                </a:solidFill>
                <a:latin typeface="Arial" panose="020B0604020202020204" pitchFamily="34" charset="0"/>
                <a:cs typeface="Arial" panose="020B0604020202020204" pitchFamily="34" charset="0"/>
              </a:rPr>
              <a:t>Compare the quality of the image for each colour depth. What happens every time the colour depth is</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reduced?</a:t>
            </a:r>
            <a:endParaRPr lang="en-GB" sz="23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1027365"/>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501834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2" y="1124744"/>
            <a:ext cx="8784976" cy="4324261"/>
          </a:xfrm>
          <a:prstGeom prst="rect">
            <a:avLst/>
          </a:prstGeom>
        </p:spPr>
        <p:txBody>
          <a:bodyPr wrap="square">
            <a:spAutoFit/>
          </a:bodyPr>
          <a:lstStyle/>
          <a:p>
            <a:pPr marL="457200" indent="-457200">
              <a:buClr>
                <a:srgbClr val="0070C0"/>
              </a:buClr>
            </a:pPr>
            <a:r>
              <a:rPr lang="en-US" sz="2420" b="1" dirty="0" smtClean="0">
                <a:solidFill>
                  <a:srgbClr val="C00000"/>
                </a:solidFill>
              </a:rPr>
              <a:t>Resolution</a:t>
            </a:r>
            <a:endParaRPr lang="en-US" sz="2420" b="1" dirty="0">
              <a:solidFill>
                <a:srgbClr val="C00000"/>
              </a:solidFill>
            </a:endParaRPr>
          </a:p>
          <a:p>
            <a:pPr marL="457200" indent="-457200">
              <a:buClr>
                <a:srgbClr val="0070C0"/>
              </a:buClr>
              <a:buFont typeface="Wingdings 3" panose="05040102010807070707" pitchFamily="18" charset="2"/>
              <a:buChar char=""/>
            </a:pPr>
            <a:r>
              <a:rPr lang="en-US" sz="2420" dirty="0"/>
              <a:t>You need to consider both the resolution of the screen you are using and the resolution of the image or video you </a:t>
            </a:r>
            <a:r>
              <a:rPr lang="en-US" sz="2420" dirty="0" smtClean="0"/>
              <a:t>are watching</a:t>
            </a:r>
            <a:r>
              <a:rPr lang="en-US" sz="2420" dirty="0"/>
              <a:t>.</a:t>
            </a:r>
          </a:p>
          <a:p>
            <a:pPr marL="457200" indent="-457200">
              <a:buClr>
                <a:srgbClr val="0070C0"/>
              </a:buClr>
              <a:buFont typeface="Wingdings 3" panose="05040102010807070707" pitchFamily="18" charset="2"/>
              <a:buChar char=""/>
            </a:pPr>
            <a:r>
              <a:rPr lang="en-US" sz="2420" dirty="0"/>
              <a:t>For images and video, the resolution is simply the number of pixels that makes up the content. It is normally given as </a:t>
            </a:r>
            <a:r>
              <a:rPr lang="en-US" sz="2420" dirty="0" smtClean="0"/>
              <a:t>the number </a:t>
            </a:r>
            <a:r>
              <a:rPr lang="en-US" sz="2420" dirty="0"/>
              <a:t>of pixels horizontally followed by the number of pixels vertically, for example, 1024 × 768. </a:t>
            </a:r>
            <a:endParaRPr lang="en-US" sz="2420" dirty="0" smtClean="0"/>
          </a:p>
          <a:p>
            <a:pPr marL="457200" indent="-457200">
              <a:buClr>
                <a:srgbClr val="0070C0"/>
              </a:buClr>
              <a:buFont typeface="Wingdings 3" panose="05040102010807070707" pitchFamily="18" charset="2"/>
              <a:buChar char=""/>
            </a:pPr>
            <a:r>
              <a:rPr lang="en-US" sz="2420" dirty="0" smtClean="0"/>
              <a:t>The </a:t>
            </a:r>
            <a:r>
              <a:rPr lang="en-US" sz="2420" dirty="0"/>
              <a:t>more pixels </a:t>
            </a:r>
            <a:r>
              <a:rPr lang="en-US" sz="2420" dirty="0" smtClean="0"/>
              <a:t>that make </a:t>
            </a:r>
            <a:r>
              <a:rPr lang="en-US" sz="2420" dirty="0"/>
              <a:t>up the image or video, the higher the resolution and the clearer it will look to the human eye</a:t>
            </a:r>
            <a:r>
              <a:rPr lang="en-US" sz="2420" dirty="0" smtClean="0"/>
              <a:t>.</a:t>
            </a:r>
            <a:endParaRPr lang="en-US" sz="2420" dirty="0"/>
          </a:p>
        </p:txBody>
      </p:sp>
      <p:sp>
        <p:nvSpPr>
          <p:cNvPr id="6" name="Rectangle 20"/>
          <p:cNvSpPr/>
          <p:nvPr/>
        </p:nvSpPr>
        <p:spPr>
          <a:xfrm>
            <a:off x="179512" y="5366325"/>
            <a:ext cx="8708513" cy="1303035"/>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Resolution</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The number of pixels that make up a screen, vertically and horizontally.</a:t>
            </a:r>
            <a:endParaRPr lang="en-GB" sz="24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549680" y="5237922"/>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067071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2" y="1124744"/>
            <a:ext cx="3816424" cy="5678478"/>
          </a:xfrm>
          <a:prstGeom prst="rect">
            <a:avLst/>
          </a:prstGeom>
        </p:spPr>
        <p:txBody>
          <a:bodyPr wrap="square">
            <a:spAutoFit/>
          </a:bodyPr>
          <a:lstStyle/>
          <a:p>
            <a:pPr marL="457200" indent="-457200">
              <a:buClr>
                <a:srgbClr val="0070C0"/>
              </a:buClr>
            </a:pPr>
            <a:r>
              <a:rPr lang="en-US" sz="2420" b="1" dirty="0" smtClean="0">
                <a:solidFill>
                  <a:srgbClr val="C00000"/>
                </a:solidFill>
              </a:rPr>
              <a:t>Resolution</a:t>
            </a:r>
            <a:endParaRPr lang="en-US" sz="2420" b="1" dirty="0">
              <a:solidFill>
                <a:srgbClr val="C00000"/>
              </a:solidFill>
            </a:endParaRPr>
          </a:p>
          <a:p>
            <a:pPr marL="457200" indent="-457200">
              <a:buClr>
                <a:srgbClr val="0070C0"/>
              </a:buClr>
              <a:buFont typeface="Wingdings 3" panose="05040102010807070707" pitchFamily="18" charset="2"/>
              <a:buChar char=""/>
            </a:pPr>
            <a:r>
              <a:rPr lang="en-US" sz="2420" dirty="0"/>
              <a:t>A screen also consists of pixels. Early displays had fewer pixels than today’s. The early Nokia phones, for example, </a:t>
            </a:r>
            <a:r>
              <a:rPr lang="en-US" sz="2420" dirty="0" smtClean="0"/>
              <a:t>had a </a:t>
            </a:r>
            <a:r>
              <a:rPr lang="en-US" sz="2420" dirty="0"/>
              <a:t>screen made up of 84 × 48 pixels, whereas the iPhone 5s has a screen made up of 1136 × 640 pixels. The new </a:t>
            </a:r>
            <a:r>
              <a:rPr lang="en-US" sz="2420" dirty="0" smtClean="0"/>
              <a:t>4K televisions </a:t>
            </a:r>
            <a:r>
              <a:rPr lang="en-US" sz="2420" dirty="0"/>
              <a:t>have a resolution of 3840 × 2160.</a:t>
            </a:r>
          </a:p>
        </p:txBody>
      </p:sp>
      <p:pic>
        <p:nvPicPr>
          <p:cNvPr id="28676" name="Picture 4" descr="Image result for iphone x screen qua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996953"/>
            <a:ext cx="4892550" cy="2818108"/>
          </a:xfrm>
          <a:prstGeom prst="rect">
            <a:avLst/>
          </a:prstGeom>
          <a:noFill/>
          <a:extLst>
            <a:ext uri="{909E8E84-426E-40DD-AFC4-6F175D3DCCD1}">
              <a14:hiddenFill xmlns:a14="http://schemas.microsoft.com/office/drawing/2010/main">
                <a:solidFill>
                  <a:srgbClr val="FFFFFF"/>
                </a:solidFill>
              </a14:hiddenFill>
            </a:ext>
          </a:extLst>
        </p:spPr>
      </p:pic>
      <p:pic>
        <p:nvPicPr>
          <p:cNvPr id="28674" name="Picture 2" descr="Image result for nokia 3310"/>
          <p:cNvPicPr>
            <a:picLocks noChangeAspect="1" noChangeArrowheads="1"/>
          </p:cNvPicPr>
          <p:nvPr/>
        </p:nvPicPr>
        <p:blipFill rotWithShape="1">
          <a:blip r:embed="rId4">
            <a:extLst>
              <a:ext uri="{28A0092B-C50C-407E-A947-70E740481C1C}">
                <a14:useLocalDpi xmlns:a14="http://schemas.microsoft.com/office/drawing/2010/main" val="0"/>
              </a:ext>
            </a:extLst>
          </a:blip>
          <a:srcRect l="33731" r="32935"/>
          <a:stretch/>
        </p:blipFill>
        <p:spPr bwMode="auto">
          <a:xfrm rot="16200000">
            <a:off x="6261715" y="85878"/>
            <a:ext cx="1663906" cy="37416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999792" y="5838363"/>
            <a:ext cx="4888694" cy="830997"/>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A Nokia 3310 with a resolution of 84 X 48 and new Smartphones</a:t>
            </a:r>
            <a:endParaRPr lang="en-GB" sz="2400" dirty="0"/>
          </a:p>
        </p:txBody>
      </p:sp>
    </p:spTree>
    <p:extLst>
      <p:ext uri="{BB962C8B-B14F-4D97-AF65-F5344CB8AC3E}">
        <p14:creationId xmlns:p14="http://schemas.microsoft.com/office/powerpoint/2010/main" val="448724581"/>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1" y="1124744"/>
            <a:ext cx="8755731" cy="2400657"/>
          </a:xfrm>
          <a:prstGeom prst="rect">
            <a:avLst/>
          </a:prstGeom>
        </p:spPr>
        <p:txBody>
          <a:bodyPr wrap="square">
            <a:spAutoFit/>
          </a:bodyPr>
          <a:lstStyle/>
          <a:p>
            <a:pPr marL="457200" indent="-457200">
              <a:buClr>
                <a:srgbClr val="0070C0"/>
              </a:buClr>
            </a:pPr>
            <a:r>
              <a:rPr lang="en-US" sz="2500" b="1" dirty="0" smtClean="0">
                <a:solidFill>
                  <a:srgbClr val="C00000"/>
                </a:solidFill>
              </a:rPr>
              <a:t>Resolution</a:t>
            </a:r>
            <a:endParaRPr lang="en-US" sz="2500" b="1" dirty="0">
              <a:solidFill>
                <a:srgbClr val="C00000"/>
              </a:solidFill>
            </a:endParaRPr>
          </a:p>
          <a:p>
            <a:pPr marL="457200" indent="-457200">
              <a:buClr>
                <a:srgbClr val="0070C0"/>
              </a:buClr>
              <a:buFont typeface="Wingdings 3" panose="05040102010807070707" pitchFamily="18" charset="2"/>
              <a:buChar char=""/>
            </a:pPr>
            <a:r>
              <a:rPr lang="en-US" sz="2500" dirty="0"/>
              <a:t>It isn’t simply the case that the higher the resolution of a screen, the better the quality of the image, because the size of </a:t>
            </a:r>
            <a:r>
              <a:rPr lang="en-US" sz="2500" dirty="0" smtClean="0"/>
              <a:t>the screen </a:t>
            </a:r>
            <a:r>
              <a:rPr lang="en-US" sz="2500" dirty="0"/>
              <a:t>itself is also a factor. </a:t>
            </a:r>
            <a:endParaRPr lang="en-US" sz="2500" dirty="0" smtClean="0"/>
          </a:p>
          <a:p>
            <a:pPr marL="457200" indent="-457200">
              <a:buClr>
                <a:srgbClr val="0070C0"/>
              </a:buClr>
              <a:buFont typeface="Wingdings 3" panose="05040102010807070707" pitchFamily="18" charset="2"/>
              <a:buChar char=""/>
            </a:pPr>
            <a:r>
              <a:rPr lang="en-US" sz="2500" dirty="0" smtClean="0"/>
              <a:t>A </a:t>
            </a:r>
            <a:r>
              <a:rPr lang="en-US" sz="2500" dirty="0"/>
              <a:t>lower resolution on a small display might look just as good as a higher resolution on </a:t>
            </a:r>
            <a:r>
              <a:rPr lang="en-US" sz="2500" dirty="0" smtClean="0"/>
              <a:t>a larger </a:t>
            </a:r>
            <a:r>
              <a:rPr lang="en-US" sz="2500" dirty="0"/>
              <a:t>display. </a:t>
            </a:r>
            <a:endParaRPr lang="en-US" sz="2500" dirty="0" smtClean="0"/>
          </a:p>
        </p:txBody>
      </p:sp>
      <p:pic>
        <p:nvPicPr>
          <p:cNvPr id="28678" name="Picture 6" descr="Image result for screen resolu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717032"/>
            <a:ext cx="5011315" cy="295232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1" y="3429000"/>
            <a:ext cx="3744417" cy="3170099"/>
          </a:xfrm>
          <a:prstGeom prst="rect">
            <a:avLst/>
          </a:prstGeom>
        </p:spPr>
        <p:txBody>
          <a:bodyPr wrap="square">
            <a:spAutoFit/>
          </a:bodyPr>
          <a:lstStyle/>
          <a:p>
            <a:pPr marL="457200" indent="-457200">
              <a:buClr>
                <a:srgbClr val="0070C0"/>
              </a:buClr>
              <a:buFont typeface="Wingdings 3" panose="05040102010807070707" pitchFamily="18" charset="2"/>
              <a:buChar char=""/>
            </a:pPr>
            <a:r>
              <a:rPr lang="en-US" sz="2500" dirty="0"/>
              <a:t>Compare watching a YouTube video with your smartphone held close to your face with watching the same clip on a much larger screen at a distance.</a:t>
            </a:r>
          </a:p>
        </p:txBody>
      </p:sp>
    </p:spTree>
    <p:extLst>
      <p:ext uri="{BB962C8B-B14F-4D97-AF65-F5344CB8AC3E}">
        <p14:creationId xmlns:p14="http://schemas.microsoft.com/office/powerpoint/2010/main" val="99828272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2" y="1124744"/>
            <a:ext cx="5400600" cy="5755422"/>
          </a:xfrm>
          <a:prstGeom prst="rect">
            <a:avLst/>
          </a:prstGeom>
        </p:spPr>
        <p:txBody>
          <a:bodyPr wrap="square">
            <a:spAutoFit/>
          </a:bodyPr>
          <a:lstStyle/>
          <a:p>
            <a:pPr marL="457200" indent="-457200">
              <a:buClr>
                <a:srgbClr val="0070C0"/>
              </a:buClr>
            </a:pPr>
            <a:r>
              <a:rPr lang="en-US" sz="2300" b="1" dirty="0" smtClean="0">
                <a:solidFill>
                  <a:srgbClr val="C00000"/>
                </a:solidFill>
              </a:rPr>
              <a:t>Resolution</a:t>
            </a:r>
            <a:endParaRPr lang="en-US" sz="2300" b="1" dirty="0">
              <a:solidFill>
                <a:srgbClr val="C00000"/>
              </a:solidFill>
            </a:endParaRPr>
          </a:p>
          <a:p>
            <a:pPr marL="457200" indent="-457200">
              <a:buClr>
                <a:srgbClr val="0070C0"/>
              </a:buClr>
              <a:buFont typeface="Wingdings 3" panose="05040102010807070707" pitchFamily="18" charset="2"/>
              <a:buChar char=""/>
            </a:pPr>
            <a:r>
              <a:rPr lang="en-US" sz="2300" dirty="0" smtClean="0"/>
              <a:t>Quality </a:t>
            </a:r>
            <a:r>
              <a:rPr lang="en-US" sz="2300" dirty="0"/>
              <a:t>depends on the pixel density. </a:t>
            </a:r>
            <a:r>
              <a:rPr lang="en-US" sz="2300" dirty="0" smtClean="0"/>
              <a:t>For </a:t>
            </a:r>
            <a:r>
              <a:rPr lang="en-US" sz="2300" dirty="0"/>
              <a:t>example, Apple’s ‘retina display’ </a:t>
            </a:r>
            <a:r>
              <a:rPr lang="en-US" sz="2300" dirty="0" smtClean="0"/>
              <a:t>is not </a:t>
            </a:r>
            <a:r>
              <a:rPr lang="en-US" sz="2300" dirty="0"/>
              <a:t>a fixed resolution. It just means that the display has at least 300 pixels per inch of screen. </a:t>
            </a:r>
            <a:endParaRPr lang="en-US" sz="2300" dirty="0" smtClean="0"/>
          </a:p>
          <a:p>
            <a:pPr marL="457200" indent="-457200">
              <a:buClr>
                <a:srgbClr val="0070C0"/>
              </a:buClr>
              <a:buFont typeface="Wingdings 3" panose="05040102010807070707" pitchFamily="18" charset="2"/>
              <a:buChar char=""/>
            </a:pPr>
            <a:r>
              <a:rPr lang="en-US" sz="2300" dirty="0" smtClean="0"/>
              <a:t>The </a:t>
            </a:r>
            <a:r>
              <a:rPr lang="en-US" sz="2300" dirty="0"/>
              <a:t>first iPad with a </a:t>
            </a:r>
            <a:r>
              <a:rPr lang="en-US" sz="2300" dirty="0" smtClean="0"/>
              <a:t>retina display </a:t>
            </a:r>
            <a:r>
              <a:rPr lang="en-US" sz="2300" dirty="0"/>
              <a:t>needed a resolution of 2048 × 1536 to have 300 pixels per inch on a 9.7-inch screen. </a:t>
            </a:r>
            <a:endParaRPr lang="en-US" sz="2300" dirty="0" smtClean="0"/>
          </a:p>
          <a:p>
            <a:pPr marL="457200" indent="-457200">
              <a:buClr>
                <a:srgbClr val="0070C0"/>
              </a:buClr>
              <a:buFont typeface="Wingdings 3" panose="05040102010807070707" pitchFamily="18" charset="2"/>
              <a:buChar char=""/>
            </a:pPr>
            <a:r>
              <a:rPr lang="en-US" sz="2300" dirty="0" smtClean="0"/>
              <a:t>In </a:t>
            </a:r>
            <a:r>
              <a:rPr lang="en-US" sz="2300" dirty="0"/>
              <a:t>contrast, the MacBook Pro Compare watching a YouTube video with your smartphone held close to your face with watching the same clip on a much larger screen at a distance</a:t>
            </a:r>
            <a:r>
              <a:rPr lang="en-US" sz="2300" dirty="0" smtClean="0"/>
              <a:t>.</a:t>
            </a:r>
            <a:endParaRPr lang="en-US" sz="2300" dirty="0"/>
          </a:p>
        </p:txBody>
      </p:sp>
      <p:sp>
        <p:nvSpPr>
          <p:cNvPr id="4" name="Rectangle 20"/>
          <p:cNvSpPr/>
          <p:nvPr/>
        </p:nvSpPr>
        <p:spPr>
          <a:xfrm>
            <a:off x="5580112" y="3854006"/>
            <a:ext cx="3307913" cy="2786380"/>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9818"/>
              <a:gd name="connsiteX1" fmla="*/ 8708513 w 8708513"/>
              <a:gd name="connsiteY1" fmla="*/ 0 h 949818"/>
              <a:gd name="connsiteX2" fmla="*/ 8708513 w 8708513"/>
              <a:gd name="connsiteY2" fmla="*/ 887849 h 949818"/>
              <a:gd name="connsiteX3" fmla="*/ 155660 w 8708513"/>
              <a:gd name="connsiteY3" fmla="*/ 889355 h 949818"/>
              <a:gd name="connsiteX4" fmla="*/ 0 w 8708513"/>
              <a:gd name="connsiteY4" fmla="*/ 0 h 949818"/>
              <a:gd name="connsiteX0" fmla="*/ 0 w 8708513"/>
              <a:gd name="connsiteY0" fmla="*/ 0 h 918458"/>
              <a:gd name="connsiteX1" fmla="*/ 8708513 w 8708513"/>
              <a:gd name="connsiteY1" fmla="*/ 0 h 918458"/>
              <a:gd name="connsiteX2" fmla="*/ 8708513 w 8708513"/>
              <a:gd name="connsiteY2" fmla="*/ 887849 h 918458"/>
              <a:gd name="connsiteX3" fmla="*/ 155660 w 8708513"/>
              <a:gd name="connsiteY3" fmla="*/ 889355 h 918458"/>
              <a:gd name="connsiteX4" fmla="*/ 0 w 8708513"/>
              <a:gd name="connsiteY4" fmla="*/ 0 h 91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8458">
                <a:moveTo>
                  <a:pt x="0" y="0"/>
                </a:moveTo>
                <a:lnTo>
                  <a:pt x="8708513" y="0"/>
                </a:lnTo>
                <a:lnTo>
                  <a:pt x="8708513" y="887849"/>
                </a:lnTo>
                <a:cubicBezTo>
                  <a:pt x="5567290" y="935637"/>
                  <a:pt x="3031144" y="920617"/>
                  <a:pt x="155660" y="889355"/>
                </a:cubicBezTo>
                <a:cubicBezTo>
                  <a:pt x="81414" y="706728"/>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800" b="1" dirty="0" smtClean="0">
                <a:solidFill>
                  <a:srgbClr val="000000"/>
                </a:solidFill>
                <a:latin typeface="Arial" panose="020B0604020202020204" pitchFamily="34" charset="0"/>
                <a:cs typeface="Arial" panose="020B0604020202020204" pitchFamily="34" charset="0"/>
              </a:rPr>
              <a:t>Key </a:t>
            </a:r>
            <a:r>
              <a:rPr lang="en-US" sz="2800" b="1" dirty="0">
                <a:solidFill>
                  <a:srgbClr val="000000"/>
                </a:solidFill>
                <a:latin typeface="Arial" panose="020B0604020202020204" pitchFamily="34" charset="0"/>
                <a:cs typeface="Arial" panose="020B0604020202020204" pitchFamily="34" charset="0"/>
              </a:rPr>
              <a:t>Term</a:t>
            </a:r>
          </a:p>
          <a:p>
            <a:pPr marL="342900" indent="-342900">
              <a:buClr>
                <a:srgbClr val="C00000"/>
              </a:buClr>
              <a:buFont typeface="Wingdings" panose="05000000000000000000" pitchFamily="2" charset="2"/>
              <a:buChar char="§"/>
              <a:tabLst>
                <a:tab pos="2420938" algn="l"/>
              </a:tabLst>
            </a:pPr>
            <a:r>
              <a:rPr lang="en-US" sz="2800" b="1" dirty="0" smtClean="0">
                <a:solidFill>
                  <a:srgbClr val="C00000"/>
                </a:solidFill>
                <a:latin typeface="Arial" panose="020B0604020202020204" pitchFamily="34" charset="0"/>
                <a:cs typeface="Arial" panose="020B0604020202020204" pitchFamily="34" charset="0"/>
              </a:rPr>
              <a:t>Resolution</a:t>
            </a:r>
            <a:r>
              <a:rPr lang="en-US" sz="2800" b="1" dirty="0">
                <a:solidFill>
                  <a:srgbClr val="C00000"/>
                </a:solidFill>
                <a:latin typeface="Arial" panose="020B0604020202020204" pitchFamily="34" charset="0"/>
                <a:cs typeface="Arial" panose="020B0604020202020204" pitchFamily="34" charset="0"/>
              </a:rPr>
              <a:t>: </a:t>
            </a:r>
            <a:r>
              <a:rPr lang="en-US" sz="2800" dirty="0">
                <a:solidFill>
                  <a:srgbClr val="000000"/>
                </a:solidFill>
                <a:latin typeface="Arial" panose="020B0604020202020204" pitchFamily="34" charset="0"/>
                <a:cs typeface="Arial" panose="020B0604020202020204" pitchFamily="34" charset="0"/>
              </a:rPr>
              <a:t>The number of pixels that make up a screen, vertically and horizontally.</a:t>
            </a:r>
            <a:endParaRPr lang="en-GB" sz="280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49270">
            <a:off x="8600851" y="3735303"/>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31746" name="Picture 2" descr="Image result for apple retina displa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893" t="8181" r="7504" b="12291"/>
          <a:stretch/>
        </p:blipFill>
        <p:spPr bwMode="auto">
          <a:xfrm>
            <a:off x="5508104" y="1268760"/>
            <a:ext cx="3384376" cy="2095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70952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6" name="Rectangle 11"/>
          <p:cNvSpPr/>
          <p:nvPr/>
        </p:nvSpPr>
        <p:spPr>
          <a:xfrm>
            <a:off x="179512" y="1169906"/>
            <a:ext cx="8724691" cy="150810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300" b="1" dirty="0" smtClean="0">
                <a:solidFill>
                  <a:srgbClr val="002060"/>
                </a:solidFill>
                <a:latin typeface="Arial" panose="020B0604020202020204" pitchFamily="34" charset="0"/>
                <a:cs typeface="Arial" panose="020B0604020202020204" pitchFamily="34" charset="0"/>
              </a:rPr>
              <a:t>Think-IT</a:t>
            </a:r>
            <a:endParaRPr lang="en-US" sz="23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300" b="1" dirty="0" smtClean="0">
                <a:solidFill>
                  <a:srgbClr val="000000"/>
                </a:solidFill>
                <a:latin typeface="Arial" panose="020B0604020202020204" pitchFamily="34" charset="0"/>
                <a:cs typeface="Arial" panose="020B0604020202020204" pitchFamily="34" charset="0"/>
              </a:rPr>
              <a:t>9.11</a:t>
            </a:r>
            <a:r>
              <a:rPr lang="en-US" sz="2300" dirty="0" smtClean="0">
                <a:solidFill>
                  <a:srgbClr val="000000"/>
                </a:solidFill>
                <a:latin typeface="Arial" panose="020B0604020202020204" pitchFamily="34" charset="0"/>
                <a:cs typeface="Arial" panose="020B0604020202020204" pitchFamily="34" charset="0"/>
              </a:rPr>
              <a:t>	List </a:t>
            </a:r>
            <a:r>
              <a:rPr lang="en-US" sz="2300" dirty="0">
                <a:solidFill>
                  <a:srgbClr val="000000"/>
                </a:solidFill>
                <a:latin typeface="Arial" panose="020B0604020202020204" pitchFamily="34" charset="0"/>
                <a:cs typeface="Arial" panose="020B0604020202020204" pitchFamily="34" charset="0"/>
              </a:rPr>
              <a:t>the operating systems that you are aware of. What do they have in common? For example, are their windows, icons, menus and pointers similar? And how do they differ?</a:t>
            </a:r>
            <a:endParaRPr lang="en-US" sz="230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74342" y="1050601"/>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1026" name="Picture 2" descr="Image result for windows scree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224" y="2780928"/>
            <a:ext cx="3741141" cy="21043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808" y="3501008"/>
            <a:ext cx="3458092"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ac osx scre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4" y="2780928"/>
            <a:ext cx="3396098" cy="212256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4"/>
          <p:cNvSpPr/>
          <p:nvPr/>
        </p:nvSpPr>
        <p:spPr>
          <a:xfrm>
            <a:off x="179512" y="5469031"/>
            <a:ext cx="8708512" cy="120032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9.1.3	</a:t>
            </a:r>
            <a:r>
              <a:rPr lang="en-US" sz="2400" dirty="0">
                <a:solidFill>
                  <a:srgbClr val="000000"/>
                </a:solidFill>
                <a:latin typeface="Arial" panose="020B0604020202020204" pitchFamily="34" charset="0"/>
                <a:cs typeface="Arial" panose="020B0604020202020204" pitchFamily="34" charset="0"/>
              </a:rPr>
              <a:t>How has the design of interfaces for operating systems changed over the years?</a:t>
            </a:r>
            <a:endParaRPr lang="en-GB" sz="24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574342" y="5340880"/>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3" name="TextBox 2"/>
          <p:cNvSpPr txBox="1"/>
          <p:nvPr/>
        </p:nvSpPr>
        <p:spPr>
          <a:xfrm>
            <a:off x="611560" y="4941168"/>
            <a:ext cx="1690847" cy="461665"/>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sz="2400" dirty="0" smtClean="0"/>
              <a:t>Windows</a:t>
            </a:r>
          </a:p>
        </p:txBody>
      </p:sp>
      <p:sp>
        <p:nvSpPr>
          <p:cNvPr id="15" name="TextBox 14"/>
          <p:cNvSpPr txBox="1"/>
          <p:nvPr/>
        </p:nvSpPr>
        <p:spPr>
          <a:xfrm>
            <a:off x="6588224" y="4941168"/>
            <a:ext cx="1229183" cy="461665"/>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sz="2400" dirty="0" smtClean="0"/>
              <a:t>Apple</a:t>
            </a:r>
          </a:p>
        </p:txBody>
      </p:sp>
      <p:sp>
        <p:nvSpPr>
          <p:cNvPr id="16" name="TextBox 15"/>
          <p:cNvSpPr txBox="1"/>
          <p:nvPr/>
        </p:nvSpPr>
        <p:spPr>
          <a:xfrm>
            <a:off x="4138003" y="2930128"/>
            <a:ext cx="1177887" cy="461665"/>
          </a:xfrm>
          <a:prstGeom prst="rect">
            <a:avLst/>
          </a:prstGeom>
          <a:noFill/>
        </p:spPr>
        <p:txBody>
          <a:bodyPr wrap="none" lIns="45720" rIns="45720" rtlCol="0">
            <a:spAutoFit/>
          </a:bodyPr>
          <a:lstStyle/>
          <a:p>
            <a:pPr marL="342900" indent="-342900">
              <a:buClr>
                <a:srgbClr val="C00000"/>
              </a:buClr>
              <a:buSzPct val="80000"/>
              <a:buFont typeface="Arial" panose="020B0604020202020204" pitchFamily="34" charset="0"/>
              <a:buChar char="▼"/>
            </a:pPr>
            <a:r>
              <a:rPr lang="en-US" sz="2400" dirty="0" smtClean="0"/>
              <a:t>Linux</a:t>
            </a:r>
          </a:p>
        </p:txBody>
      </p:sp>
    </p:spTree>
    <p:extLst>
      <p:ext uri="{BB962C8B-B14F-4D97-AF65-F5344CB8AC3E}">
        <p14:creationId xmlns:p14="http://schemas.microsoft.com/office/powerpoint/2010/main" val="2571134649"/>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2" y="1124744"/>
            <a:ext cx="5400600" cy="5401479"/>
          </a:xfrm>
          <a:prstGeom prst="rect">
            <a:avLst/>
          </a:prstGeom>
        </p:spPr>
        <p:txBody>
          <a:bodyPr wrap="square">
            <a:spAutoFit/>
          </a:bodyPr>
          <a:lstStyle/>
          <a:p>
            <a:pPr marL="457200" indent="-457200">
              <a:buClr>
                <a:srgbClr val="0070C0"/>
              </a:buClr>
            </a:pPr>
            <a:r>
              <a:rPr lang="en-US" sz="2300" b="1" dirty="0" smtClean="0">
                <a:solidFill>
                  <a:srgbClr val="C00000"/>
                </a:solidFill>
              </a:rPr>
              <a:t>Resolution</a:t>
            </a:r>
            <a:endParaRPr lang="en-US" sz="2300" b="1" dirty="0">
              <a:solidFill>
                <a:srgbClr val="C00000"/>
              </a:solidFill>
            </a:endParaRPr>
          </a:p>
          <a:p>
            <a:pPr marL="457200" indent="-457200">
              <a:buClr>
                <a:srgbClr val="0070C0"/>
              </a:buClr>
              <a:buFont typeface="Wingdings 3" panose="05040102010807070707" pitchFamily="18" charset="2"/>
              <a:buChar char=""/>
            </a:pPr>
            <a:r>
              <a:rPr lang="en-US" sz="2300" dirty="0"/>
              <a:t>When viewing images or video on a display, the size and quality of the content will differ depending on the display it </a:t>
            </a:r>
            <a:r>
              <a:rPr lang="en-US" sz="2300" dirty="0" smtClean="0"/>
              <a:t>is being </a:t>
            </a:r>
            <a:r>
              <a:rPr lang="en-US" sz="2300" dirty="0"/>
              <a:t>viewed on. </a:t>
            </a:r>
            <a:endParaRPr lang="en-US" sz="2300" dirty="0" smtClean="0"/>
          </a:p>
          <a:p>
            <a:pPr marL="457200" indent="-457200">
              <a:buClr>
                <a:srgbClr val="0070C0"/>
              </a:buClr>
              <a:buFont typeface="Wingdings 3" panose="05040102010807070707" pitchFamily="18" charset="2"/>
              <a:buChar char=""/>
            </a:pPr>
            <a:r>
              <a:rPr lang="en-US" sz="2300" dirty="0" smtClean="0"/>
              <a:t>An </a:t>
            </a:r>
            <a:r>
              <a:rPr lang="en-US" sz="2300" dirty="0"/>
              <a:t>image with a resolution of 120 × 120 will look very tiny on a screen with a resolution of 1680 </a:t>
            </a:r>
            <a:r>
              <a:rPr lang="en-US" sz="2300" dirty="0" smtClean="0"/>
              <a:t>× 1050</a:t>
            </a:r>
            <a:r>
              <a:rPr lang="en-US" sz="2300" dirty="0"/>
              <a:t>, and if you were to zoom in to fit the image to the screen size, it would look very pixelated. </a:t>
            </a:r>
            <a:endParaRPr lang="en-US" sz="2300" dirty="0" smtClean="0"/>
          </a:p>
          <a:p>
            <a:pPr marL="457200" indent="-457200">
              <a:buClr>
                <a:srgbClr val="0070C0"/>
              </a:buClr>
              <a:buFont typeface="Wingdings 3" panose="05040102010807070707" pitchFamily="18" charset="2"/>
              <a:buChar char=""/>
            </a:pPr>
            <a:r>
              <a:rPr lang="en-US" sz="2300" dirty="0" smtClean="0"/>
              <a:t>Ideally</a:t>
            </a:r>
            <a:r>
              <a:rPr lang="en-US" sz="2300" dirty="0"/>
              <a:t>, the content </a:t>
            </a:r>
            <a:r>
              <a:rPr lang="en-US" sz="2300" dirty="0" smtClean="0"/>
              <a:t>you are </a:t>
            </a:r>
            <a:r>
              <a:rPr lang="en-US" sz="2300" dirty="0"/>
              <a:t>viewing should match the screen resolution of the device you are watching it on to get the best image quality.</a:t>
            </a:r>
          </a:p>
        </p:txBody>
      </p:sp>
      <p:sp>
        <p:nvSpPr>
          <p:cNvPr id="4" name="Rectangle 20"/>
          <p:cNvSpPr/>
          <p:nvPr/>
        </p:nvSpPr>
        <p:spPr>
          <a:xfrm>
            <a:off x="5580112" y="1196752"/>
            <a:ext cx="3307913" cy="5437673"/>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9818"/>
              <a:gd name="connsiteX1" fmla="*/ 8708513 w 8708513"/>
              <a:gd name="connsiteY1" fmla="*/ 0 h 949818"/>
              <a:gd name="connsiteX2" fmla="*/ 8708513 w 8708513"/>
              <a:gd name="connsiteY2" fmla="*/ 887849 h 949818"/>
              <a:gd name="connsiteX3" fmla="*/ 155660 w 8708513"/>
              <a:gd name="connsiteY3" fmla="*/ 889355 h 949818"/>
              <a:gd name="connsiteX4" fmla="*/ 0 w 8708513"/>
              <a:gd name="connsiteY4" fmla="*/ 0 h 949818"/>
              <a:gd name="connsiteX0" fmla="*/ 0 w 8708513"/>
              <a:gd name="connsiteY0" fmla="*/ 0 h 918458"/>
              <a:gd name="connsiteX1" fmla="*/ 8708513 w 8708513"/>
              <a:gd name="connsiteY1" fmla="*/ 0 h 918458"/>
              <a:gd name="connsiteX2" fmla="*/ 8708513 w 8708513"/>
              <a:gd name="connsiteY2" fmla="*/ 887849 h 918458"/>
              <a:gd name="connsiteX3" fmla="*/ 155660 w 8708513"/>
              <a:gd name="connsiteY3" fmla="*/ 889355 h 918458"/>
              <a:gd name="connsiteX4" fmla="*/ 0 w 8708513"/>
              <a:gd name="connsiteY4" fmla="*/ 0 h 918458"/>
              <a:gd name="connsiteX0" fmla="*/ 0 w 8708513"/>
              <a:gd name="connsiteY0" fmla="*/ 0 h 913587"/>
              <a:gd name="connsiteX1" fmla="*/ 8708513 w 8708513"/>
              <a:gd name="connsiteY1" fmla="*/ 0 h 913587"/>
              <a:gd name="connsiteX2" fmla="*/ 8708513 w 8708513"/>
              <a:gd name="connsiteY2" fmla="*/ 887849 h 913587"/>
              <a:gd name="connsiteX3" fmla="*/ 155660 w 8708513"/>
              <a:gd name="connsiteY3" fmla="*/ 889355 h 913587"/>
              <a:gd name="connsiteX4" fmla="*/ 0 w 8708513"/>
              <a:gd name="connsiteY4" fmla="*/ 0 h 91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3587">
                <a:moveTo>
                  <a:pt x="0" y="0"/>
                </a:moveTo>
                <a:lnTo>
                  <a:pt x="8708513" y="0"/>
                </a:lnTo>
                <a:lnTo>
                  <a:pt x="8708513" y="887849"/>
                </a:lnTo>
                <a:cubicBezTo>
                  <a:pt x="5416835" y="923211"/>
                  <a:pt x="3031144" y="920617"/>
                  <a:pt x="155660" y="889355"/>
                </a:cubicBezTo>
                <a:cubicBezTo>
                  <a:pt x="81414" y="706728"/>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300" b="1" dirty="0" smtClean="0">
                <a:solidFill>
                  <a:srgbClr val="000000"/>
                </a:solidFill>
                <a:latin typeface="Arial" panose="020B0604020202020204" pitchFamily="34" charset="0"/>
                <a:cs typeface="Arial" panose="020B0604020202020204" pitchFamily="34" charset="0"/>
              </a:rPr>
              <a:t>Key </a:t>
            </a:r>
            <a:r>
              <a:rPr lang="en-US" sz="2300" b="1" dirty="0">
                <a:solidFill>
                  <a:srgbClr val="000000"/>
                </a:solidFill>
                <a:latin typeface="Arial" panose="020B0604020202020204" pitchFamily="34" charset="0"/>
                <a:cs typeface="Arial" panose="020B0604020202020204" pitchFamily="34" charset="0"/>
              </a:rPr>
              <a:t>Term</a:t>
            </a:r>
          </a:p>
          <a:p>
            <a:pPr marL="342900" indent="-342900">
              <a:buClr>
                <a:srgbClr val="C00000"/>
              </a:buClr>
              <a:buFont typeface="Wingdings" panose="05000000000000000000" pitchFamily="2" charset="2"/>
              <a:buChar char="§"/>
              <a:tabLst>
                <a:tab pos="2420938" algn="l"/>
              </a:tabLst>
            </a:pPr>
            <a:r>
              <a:rPr lang="en-US" sz="2300" b="1" dirty="0" smtClean="0">
                <a:solidFill>
                  <a:srgbClr val="C00000"/>
                </a:solidFill>
                <a:latin typeface="Arial" panose="020B0604020202020204" pitchFamily="34" charset="0"/>
                <a:cs typeface="Arial" panose="020B0604020202020204" pitchFamily="34" charset="0"/>
              </a:rPr>
              <a:t>Pixel </a:t>
            </a:r>
            <a:r>
              <a:rPr lang="en-US" sz="2300" b="1" dirty="0">
                <a:solidFill>
                  <a:srgbClr val="C00000"/>
                </a:solidFill>
                <a:latin typeface="Arial" panose="020B0604020202020204" pitchFamily="34" charset="0"/>
                <a:cs typeface="Arial" panose="020B0604020202020204" pitchFamily="34" charset="0"/>
              </a:rPr>
              <a:t>density: </a:t>
            </a:r>
            <a:r>
              <a:rPr lang="en-US" sz="2300" dirty="0">
                <a:solidFill>
                  <a:srgbClr val="000000"/>
                </a:solidFill>
                <a:latin typeface="Arial" panose="020B0604020202020204" pitchFamily="34" charset="0"/>
                <a:cs typeface="Arial" panose="020B0604020202020204" pitchFamily="34" charset="0"/>
              </a:rPr>
              <a:t>The number of pixels per inch of the display.</a:t>
            </a:r>
          </a:p>
          <a:p>
            <a:pPr marL="342900" indent="-342900">
              <a:buClr>
                <a:srgbClr val="C00000"/>
              </a:buClr>
              <a:buFont typeface="Wingdings" panose="05000000000000000000" pitchFamily="2" charset="2"/>
              <a:buChar char="§"/>
              <a:tabLst>
                <a:tab pos="2420938" algn="l"/>
              </a:tabLst>
            </a:pPr>
            <a:r>
              <a:rPr lang="en-US" sz="2300" b="1" dirty="0">
                <a:solidFill>
                  <a:srgbClr val="C00000"/>
                </a:solidFill>
                <a:latin typeface="Arial" panose="020B0604020202020204" pitchFamily="34" charset="0"/>
                <a:cs typeface="Arial" panose="020B0604020202020204" pitchFamily="34" charset="0"/>
              </a:rPr>
              <a:t>Retina display: </a:t>
            </a:r>
            <a:r>
              <a:rPr lang="en-US" sz="2300" dirty="0">
                <a:solidFill>
                  <a:srgbClr val="000000"/>
                </a:solidFill>
                <a:latin typeface="Arial" panose="020B0604020202020204" pitchFamily="34" charset="0"/>
                <a:cs typeface="Arial" panose="020B0604020202020204" pitchFamily="34" charset="0"/>
              </a:rPr>
              <a:t>A screen on which individual pixels cannot be distinguished by the human eye when it is at least </a:t>
            </a:r>
            <a:r>
              <a:rPr lang="en-US" sz="2300" dirty="0" smtClean="0">
                <a:solidFill>
                  <a:srgbClr val="000000"/>
                </a:solidFill>
                <a:latin typeface="Arial" panose="020B0604020202020204" pitchFamily="34" charset="0"/>
                <a:cs typeface="Arial" panose="020B0604020202020204" pitchFamily="34" charset="0"/>
              </a:rPr>
              <a:t>10.5 inches </a:t>
            </a:r>
            <a:r>
              <a:rPr lang="en-US" sz="2300" dirty="0">
                <a:solidFill>
                  <a:srgbClr val="000000"/>
                </a:solidFill>
                <a:latin typeface="Arial" panose="020B0604020202020204" pitchFamily="34" charset="0"/>
                <a:cs typeface="Arial" panose="020B0604020202020204" pitchFamily="34" charset="0"/>
              </a:rPr>
              <a:t>away. This is calculated to be at least 300 pixels per inch of screen..</a:t>
            </a:r>
            <a:endParaRPr lang="en-GB" sz="230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49270">
            <a:off x="8600851" y="1059704"/>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8261453"/>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6" name="Rectangle 11"/>
          <p:cNvSpPr/>
          <p:nvPr/>
        </p:nvSpPr>
        <p:spPr>
          <a:xfrm>
            <a:off x="179512" y="1124744"/>
            <a:ext cx="8724691" cy="121291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257300" indent="-1257300">
              <a:buClr>
                <a:srgbClr val="C00000"/>
              </a:buClr>
              <a:tabLst>
                <a:tab pos="2070100" algn="l"/>
                <a:tab pos="3863975" algn="l"/>
              </a:tabLst>
            </a:pPr>
            <a:r>
              <a:rPr lang="en-US" sz="2350" b="1" dirty="0" smtClean="0">
                <a:solidFill>
                  <a:srgbClr val="002060"/>
                </a:solidFill>
                <a:latin typeface="Arial" panose="020B0604020202020204" pitchFamily="34" charset="0"/>
                <a:cs typeface="Arial" panose="020B0604020202020204" pitchFamily="34" charset="0"/>
              </a:rPr>
              <a:t>Think-IT</a:t>
            </a:r>
            <a:endParaRPr lang="en-US" sz="2350" b="1" dirty="0">
              <a:solidFill>
                <a:srgbClr val="002060"/>
              </a:solidFill>
              <a:latin typeface="Arial" panose="020B0604020202020204" pitchFamily="34" charset="0"/>
              <a:cs typeface="Arial" panose="020B0604020202020204" pitchFamily="34" charset="0"/>
            </a:endParaRPr>
          </a:p>
          <a:p>
            <a:pPr marL="1085850" indent="-1085850">
              <a:buClr>
                <a:srgbClr val="C00000"/>
              </a:buClr>
              <a:tabLst>
                <a:tab pos="2070100" algn="l"/>
                <a:tab pos="3863975" algn="l"/>
                <a:tab pos="5468938" algn="l"/>
                <a:tab pos="6815138" algn="l"/>
              </a:tabLst>
            </a:pPr>
            <a:r>
              <a:rPr lang="en-US" sz="2350" b="1" dirty="0">
                <a:solidFill>
                  <a:srgbClr val="000000"/>
                </a:solidFill>
                <a:latin typeface="Arial" panose="020B0604020202020204" pitchFamily="34" charset="0"/>
                <a:cs typeface="Arial" panose="020B0604020202020204" pitchFamily="34" charset="0"/>
              </a:rPr>
              <a:t>10.2.1</a:t>
            </a:r>
            <a:r>
              <a:rPr lang="en-US" sz="2350" dirty="0">
                <a:solidFill>
                  <a:srgbClr val="000000"/>
                </a:solidFill>
                <a:latin typeface="Arial" panose="020B0604020202020204" pitchFamily="34" charset="0"/>
                <a:cs typeface="Arial" panose="020B0604020202020204" pitchFamily="34" charset="0"/>
              </a:rPr>
              <a:t> </a:t>
            </a:r>
            <a:r>
              <a:rPr lang="en-US" sz="2350" dirty="0" smtClean="0">
                <a:solidFill>
                  <a:srgbClr val="000000"/>
                </a:solidFill>
                <a:latin typeface="Arial" panose="020B0604020202020204" pitchFamily="34" charset="0"/>
                <a:cs typeface="Arial" panose="020B0604020202020204" pitchFamily="34" charset="0"/>
              </a:rPr>
              <a:t>	Find </a:t>
            </a:r>
            <a:r>
              <a:rPr lang="en-US" sz="2350" dirty="0">
                <a:solidFill>
                  <a:srgbClr val="000000"/>
                </a:solidFill>
                <a:latin typeface="Arial" panose="020B0604020202020204" pitchFamily="34" charset="0"/>
                <a:cs typeface="Arial" panose="020B0604020202020204" pitchFamily="34" charset="0"/>
              </a:rPr>
              <a:t>the screen resolution and pixel density of your mobile phone’s display.</a:t>
            </a:r>
            <a:endParaRPr lang="en-US" sz="235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74342" y="107100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8" name="Rectangle 11"/>
          <p:cNvSpPr/>
          <p:nvPr/>
        </p:nvSpPr>
        <p:spPr>
          <a:xfrm>
            <a:off x="179512" y="2467844"/>
            <a:ext cx="8724691" cy="4129508"/>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42050"/>
              <a:gd name="connsiteX1" fmla="*/ 8712968 w 8724691"/>
              <a:gd name="connsiteY1" fmla="*/ 0 h 842050"/>
              <a:gd name="connsiteX2" fmla="*/ 8724691 w 8724691"/>
              <a:gd name="connsiteY2" fmla="*/ 801670 h 842050"/>
              <a:gd name="connsiteX3" fmla="*/ 131885 w 8724691"/>
              <a:gd name="connsiteY3" fmla="*/ 811859 h 842050"/>
              <a:gd name="connsiteX4" fmla="*/ 0 w 8724691"/>
              <a:gd name="connsiteY4" fmla="*/ 0 h 842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42050">
                <a:moveTo>
                  <a:pt x="0" y="0"/>
                </a:moveTo>
                <a:lnTo>
                  <a:pt x="8712968" y="0"/>
                </a:lnTo>
                <a:lnTo>
                  <a:pt x="8724691" y="801670"/>
                </a:lnTo>
                <a:cubicBezTo>
                  <a:pt x="5855538" y="864194"/>
                  <a:pt x="3012761" y="843120"/>
                  <a:pt x="131885" y="811859"/>
                </a:cubicBezTo>
                <a:cubicBezTo>
                  <a:pt x="30284" y="622790"/>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257300" indent="-1257300">
              <a:buClr>
                <a:srgbClr val="C00000"/>
              </a:buClr>
              <a:tabLst>
                <a:tab pos="2070100" algn="l"/>
                <a:tab pos="3863975" algn="l"/>
              </a:tabLst>
            </a:pPr>
            <a:r>
              <a:rPr lang="en-US" sz="2350" b="1" dirty="0" smtClean="0">
                <a:solidFill>
                  <a:srgbClr val="002060"/>
                </a:solidFill>
                <a:latin typeface="Arial" panose="020B0604020202020204" pitchFamily="34" charset="0"/>
                <a:cs typeface="Arial" panose="020B0604020202020204" pitchFamily="34" charset="0"/>
              </a:rPr>
              <a:t>Think-IT</a:t>
            </a:r>
            <a:endParaRPr lang="en-US" sz="2350" b="1" dirty="0">
              <a:solidFill>
                <a:srgbClr val="002060"/>
              </a:solidFill>
              <a:latin typeface="Arial" panose="020B0604020202020204" pitchFamily="34" charset="0"/>
              <a:cs typeface="Arial" panose="020B0604020202020204" pitchFamily="34" charset="0"/>
            </a:endParaRPr>
          </a:p>
          <a:p>
            <a:pPr marL="1085850" indent="-1085850">
              <a:buClr>
                <a:srgbClr val="C00000"/>
              </a:buClr>
              <a:tabLst>
                <a:tab pos="2070100" algn="l"/>
                <a:tab pos="3863975" algn="l"/>
                <a:tab pos="5468938" algn="l"/>
                <a:tab pos="6815138" algn="l"/>
              </a:tabLst>
            </a:pPr>
            <a:r>
              <a:rPr lang="en-US" sz="2350" b="1" dirty="0" smtClean="0">
                <a:solidFill>
                  <a:srgbClr val="000000"/>
                </a:solidFill>
                <a:latin typeface="Arial" panose="020B0604020202020204" pitchFamily="34" charset="0"/>
                <a:cs typeface="Arial" panose="020B0604020202020204" pitchFamily="34" charset="0"/>
              </a:rPr>
              <a:t>10.2.2</a:t>
            </a:r>
            <a:r>
              <a:rPr lang="en-US" sz="2350" dirty="0" smtClean="0">
                <a:solidFill>
                  <a:srgbClr val="000000"/>
                </a:solidFill>
                <a:latin typeface="Arial" panose="020B0604020202020204" pitchFamily="34" charset="0"/>
                <a:cs typeface="Arial" panose="020B0604020202020204" pitchFamily="34" charset="0"/>
              </a:rPr>
              <a:t> </a:t>
            </a:r>
            <a:r>
              <a:rPr lang="en-US" sz="2350" dirty="0">
                <a:solidFill>
                  <a:srgbClr val="000000"/>
                </a:solidFill>
                <a:latin typeface="Arial" panose="020B0604020202020204" pitchFamily="34" charset="0"/>
                <a:cs typeface="Arial" panose="020B0604020202020204" pitchFamily="34" charset="0"/>
              </a:rPr>
              <a:t>	</a:t>
            </a:r>
            <a:r>
              <a:rPr lang="en-US" sz="2350" dirty="0" smtClean="0">
                <a:solidFill>
                  <a:srgbClr val="000000"/>
                </a:solidFill>
                <a:latin typeface="Arial" panose="020B0604020202020204" pitchFamily="34" charset="0"/>
                <a:cs typeface="Arial" panose="020B0604020202020204" pitchFamily="34" charset="0"/>
              </a:rPr>
              <a:t>View </a:t>
            </a:r>
            <a:r>
              <a:rPr lang="en-US" sz="2350" dirty="0">
                <a:solidFill>
                  <a:srgbClr val="000000"/>
                </a:solidFill>
                <a:latin typeface="Arial" panose="020B0604020202020204" pitchFamily="34" charset="0"/>
                <a:cs typeface="Arial" panose="020B0604020202020204" pitchFamily="34" charset="0"/>
              </a:rPr>
              <a:t>a video on YouTube that has been uploaded with a 1080p (high definition) option.</a:t>
            </a:r>
          </a:p>
          <a:p>
            <a:pPr marL="1085850" indent="-1085850">
              <a:buClr>
                <a:srgbClr val="C00000"/>
              </a:buClr>
              <a:tabLst>
                <a:tab pos="2070100" algn="l"/>
                <a:tab pos="3863975" algn="l"/>
                <a:tab pos="5468938" algn="l"/>
                <a:tab pos="6815138" algn="l"/>
              </a:tabLst>
            </a:pPr>
            <a:r>
              <a:rPr lang="en-US" sz="2350" dirty="0" smtClean="0">
                <a:solidFill>
                  <a:srgbClr val="000000"/>
                </a:solidFill>
                <a:latin typeface="Arial" panose="020B0604020202020204" pitchFamily="34" charset="0"/>
                <a:cs typeface="Arial" panose="020B0604020202020204" pitchFamily="34" charset="0"/>
              </a:rPr>
              <a:t>	Lower </a:t>
            </a:r>
            <a:r>
              <a:rPr lang="en-US" sz="2350" dirty="0">
                <a:solidFill>
                  <a:srgbClr val="000000"/>
                </a:solidFill>
                <a:latin typeface="Arial" panose="020B0604020202020204" pitchFamily="34" charset="0"/>
                <a:cs typeface="Arial" panose="020B0604020202020204" pitchFamily="34" charset="0"/>
              </a:rPr>
              <a:t>the quality to the lowest possible setting. Watch the clip on normal view and then expand it to full screen.</a:t>
            </a:r>
          </a:p>
          <a:p>
            <a:pPr marL="1085850" indent="-1085850">
              <a:buClr>
                <a:srgbClr val="C00000"/>
              </a:buClr>
              <a:tabLst>
                <a:tab pos="2070100" algn="l"/>
                <a:tab pos="3863975" algn="l"/>
                <a:tab pos="5468938" algn="l"/>
                <a:tab pos="6815138" algn="l"/>
              </a:tabLst>
            </a:pPr>
            <a:r>
              <a:rPr lang="en-US" sz="2350" dirty="0" smtClean="0">
                <a:solidFill>
                  <a:srgbClr val="000000"/>
                </a:solidFill>
                <a:latin typeface="Arial" panose="020B0604020202020204" pitchFamily="34" charset="0"/>
                <a:cs typeface="Arial" panose="020B0604020202020204" pitchFamily="34" charset="0"/>
              </a:rPr>
              <a:t>	Do </a:t>
            </a:r>
            <a:r>
              <a:rPr lang="en-US" sz="2350" dirty="0">
                <a:solidFill>
                  <a:srgbClr val="000000"/>
                </a:solidFill>
                <a:latin typeface="Arial" panose="020B0604020202020204" pitchFamily="34" charset="0"/>
                <a:cs typeface="Arial" panose="020B0604020202020204" pitchFamily="34" charset="0"/>
              </a:rPr>
              <a:t>you notice a difference in quality?</a:t>
            </a:r>
          </a:p>
          <a:p>
            <a:pPr marL="1085850" indent="-1085850">
              <a:buClr>
                <a:srgbClr val="C00000"/>
              </a:buClr>
              <a:tabLst>
                <a:tab pos="2070100" algn="l"/>
                <a:tab pos="3863975" algn="l"/>
                <a:tab pos="5468938" algn="l"/>
                <a:tab pos="6815138" algn="l"/>
              </a:tabLst>
            </a:pPr>
            <a:r>
              <a:rPr lang="en-US" sz="2350" dirty="0" smtClean="0">
                <a:solidFill>
                  <a:srgbClr val="000000"/>
                </a:solidFill>
                <a:latin typeface="Arial" panose="020B0604020202020204" pitchFamily="34" charset="0"/>
                <a:cs typeface="Arial" panose="020B0604020202020204" pitchFamily="34" charset="0"/>
              </a:rPr>
              <a:t>	Load </a:t>
            </a:r>
            <a:r>
              <a:rPr lang="en-US" sz="2350" dirty="0">
                <a:solidFill>
                  <a:srgbClr val="000000"/>
                </a:solidFill>
                <a:latin typeface="Arial" panose="020B0604020202020204" pitchFamily="34" charset="0"/>
                <a:cs typeface="Arial" panose="020B0604020202020204" pitchFamily="34" charset="0"/>
              </a:rPr>
              <a:t>another tab with the same video, set one version to 1080p and the other to 720p. Can you tell the difference </a:t>
            </a:r>
            <a:r>
              <a:rPr lang="en-US" sz="2350" dirty="0" smtClean="0">
                <a:solidFill>
                  <a:srgbClr val="000000"/>
                </a:solidFill>
                <a:latin typeface="Arial" panose="020B0604020202020204" pitchFamily="34" charset="0"/>
                <a:cs typeface="Arial" panose="020B0604020202020204" pitchFamily="34" charset="0"/>
              </a:rPr>
              <a:t>in quality </a:t>
            </a:r>
            <a:r>
              <a:rPr lang="en-US" sz="2350" dirty="0">
                <a:solidFill>
                  <a:srgbClr val="000000"/>
                </a:solidFill>
                <a:latin typeface="Arial" panose="020B0604020202020204" pitchFamily="34" charset="0"/>
                <a:cs typeface="Arial" panose="020B0604020202020204" pitchFamily="34" charset="0"/>
              </a:rPr>
              <a:t>between the two on the normal view? How about when they are expanded to full screen?</a:t>
            </a:r>
            <a:endParaRPr lang="en-US" sz="235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74342" y="2385780"/>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097613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179512" y="1124744"/>
            <a:ext cx="4824536" cy="3631763"/>
          </a:xfrm>
          <a:prstGeom prst="rect">
            <a:avLst/>
          </a:prstGeom>
        </p:spPr>
        <p:txBody>
          <a:bodyPr wrap="square">
            <a:spAutoFit/>
          </a:bodyPr>
          <a:lstStyle/>
          <a:p>
            <a:pPr marL="457200" indent="-457200">
              <a:buClr>
                <a:srgbClr val="0070C0"/>
              </a:buClr>
            </a:pPr>
            <a:r>
              <a:rPr lang="en-US" sz="2300" b="1" dirty="0" smtClean="0">
                <a:solidFill>
                  <a:srgbClr val="C00000"/>
                </a:solidFill>
              </a:rPr>
              <a:t>Image Types</a:t>
            </a:r>
            <a:endParaRPr lang="en-US" sz="2300" b="1" dirty="0">
              <a:solidFill>
                <a:srgbClr val="C00000"/>
              </a:solidFill>
            </a:endParaRPr>
          </a:p>
          <a:p>
            <a:pPr marL="457200" indent="-457200">
              <a:buClr>
                <a:srgbClr val="0070C0"/>
              </a:buClr>
              <a:buFont typeface="Wingdings 3" panose="05040102010807070707" pitchFamily="18" charset="2"/>
              <a:buChar char=""/>
            </a:pPr>
            <a:r>
              <a:rPr lang="en-US" sz="2300" dirty="0"/>
              <a:t>Images are produced on a screen using one of two different methods: </a:t>
            </a:r>
            <a:r>
              <a:rPr lang="en-US" sz="2300" b="1" dirty="0">
                <a:solidFill>
                  <a:schemeClr val="accent1"/>
                </a:solidFill>
              </a:rPr>
              <a:t>bitmap images</a:t>
            </a:r>
            <a:r>
              <a:rPr lang="en-US" sz="2300" dirty="0"/>
              <a:t> are made up of pixels on a </a:t>
            </a:r>
            <a:r>
              <a:rPr lang="en-US" sz="2300" dirty="0" smtClean="0"/>
              <a:t>grid, whereas</a:t>
            </a:r>
            <a:r>
              <a:rPr lang="en-US" sz="2300" b="1" dirty="0" smtClean="0">
                <a:solidFill>
                  <a:schemeClr val="accent1"/>
                </a:solidFill>
              </a:rPr>
              <a:t> </a:t>
            </a:r>
            <a:r>
              <a:rPr lang="en-US" sz="2300" b="1" dirty="0">
                <a:solidFill>
                  <a:schemeClr val="accent1"/>
                </a:solidFill>
              </a:rPr>
              <a:t>vector images</a:t>
            </a:r>
            <a:r>
              <a:rPr lang="en-US" sz="2300" dirty="0"/>
              <a:t> use lines, curves and shapes that are calculated mathematically to create the image.</a:t>
            </a:r>
          </a:p>
        </p:txBody>
      </p:sp>
      <p:sp>
        <p:nvSpPr>
          <p:cNvPr id="4" name="Rectangle 20"/>
          <p:cNvSpPr/>
          <p:nvPr/>
        </p:nvSpPr>
        <p:spPr>
          <a:xfrm>
            <a:off x="4860032" y="1196752"/>
            <a:ext cx="4027993" cy="2923877"/>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9818"/>
              <a:gd name="connsiteX1" fmla="*/ 8708513 w 8708513"/>
              <a:gd name="connsiteY1" fmla="*/ 0 h 949818"/>
              <a:gd name="connsiteX2" fmla="*/ 8708513 w 8708513"/>
              <a:gd name="connsiteY2" fmla="*/ 887849 h 949818"/>
              <a:gd name="connsiteX3" fmla="*/ 155660 w 8708513"/>
              <a:gd name="connsiteY3" fmla="*/ 889355 h 949818"/>
              <a:gd name="connsiteX4" fmla="*/ 0 w 8708513"/>
              <a:gd name="connsiteY4" fmla="*/ 0 h 949818"/>
              <a:gd name="connsiteX0" fmla="*/ 0 w 8708513"/>
              <a:gd name="connsiteY0" fmla="*/ 0 h 918458"/>
              <a:gd name="connsiteX1" fmla="*/ 8708513 w 8708513"/>
              <a:gd name="connsiteY1" fmla="*/ 0 h 918458"/>
              <a:gd name="connsiteX2" fmla="*/ 8708513 w 8708513"/>
              <a:gd name="connsiteY2" fmla="*/ 887849 h 918458"/>
              <a:gd name="connsiteX3" fmla="*/ 155660 w 8708513"/>
              <a:gd name="connsiteY3" fmla="*/ 889355 h 918458"/>
              <a:gd name="connsiteX4" fmla="*/ 0 w 8708513"/>
              <a:gd name="connsiteY4" fmla="*/ 0 h 918458"/>
              <a:gd name="connsiteX0" fmla="*/ 0 w 8708513"/>
              <a:gd name="connsiteY0" fmla="*/ 0 h 913587"/>
              <a:gd name="connsiteX1" fmla="*/ 8708513 w 8708513"/>
              <a:gd name="connsiteY1" fmla="*/ 0 h 913587"/>
              <a:gd name="connsiteX2" fmla="*/ 8708513 w 8708513"/>
              <a:gd name="connsiteY2" fmla="*/ 887849 h 913587"/>
              <a:gd name="connsiteX3" fmla="*/ 155660 w 8708513"/>
              <a:gd name="connsiteY3" fmla="*/ 889355 h 913587"/>
              <a:gd name="connsiteX4" fmla="*/ 0 w 8708513"/>
              <a:gd name="connsiteY4" fmla="*/ 0 h 91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3587">
                <a:moveTo>
                  <a:pt x="0" y="0"/>
                </a:moveTo>
                <a:lnTo>
                  <a:pt x="8708513" y="0"/>
                </a:lnTo>
                <a:lnTo>
                  <a:pt x="8708513" y="887849"/>
                </a:lnTo>
                <a:cubicBezTo>
                  <a:pt x="5416835" y="923211"/>
                  <a:pt x="3031144" y="920617"/>
                  <a:pt x="155660" y="889355"/>
                </a:cubicBezTo>
                <a:cubicBezTo>
                  <a:pt x="81414" y="706728"/>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300" b="1" dirty="0" smtClean="0">
                <a:solidFill>
                  <a:srgbClr val="000000"/>
                </a:solidFill>
                <a:latin typeface="Arial" panose="020B0604020202020204" pitchFamily="34" charset="0"/>
                <a:cs typeface="Arial" panose="020B0604020202020204" pitchFamily="34" charset="0"/>
              </a:rPr>
              <a:t>Key </a:t>
            </a:r>
            <a:r>
              <a:rPr lang="en-US" sz="2300" b="1" dirty="0">
                <a:solidFill>
                  <a:srgbClr val="000000"/>
                </a:solidFill>
                <a:latin typeface="Arial" panose="020B0604020202020204" pitchFamily="34" charset="0"/>
                <a:cs typeface="Arial" panose="020B0604020202020204" pitchFamily="34" charset="0"/>
              </a:rPr>
              <a:t>Term</a:t>
            </a:r>
          </a:p>
          <a:p>
            <a:pPr marL="342900" indent="-342900">
              <a:buClr>
                <a:srgbClr val="C00000"/>
              </a:buClr>
              <a:buFont typeface="Wingdings" panose="05000000000000000000" pitchFamily="2" charset="2"/>
              <a:buChar char="§"/>
              <a:tabLst>
                <a:tab pos="2420938" algn="l"/>
              </a:tabLst>
            </a:pPr>
            <a:r>
              <a:rPr lang="en-US" sz="2300" b="1" dirty="0" smtClean="0">
                <a:solidFill>
                  <a:srgbClr val="C00000"/>
                </a:solidFill>
                <a:latin typeface="Arial" panose="020B0604020202020204" pitchFamily="34" charset="0"/>
                <a:cs typeface="Arial" panose="020B0604020202020204" pitchFamily="34" charset="0"/>
              </a:rPr>
              <a:t>Bitmap </a:t>
            </a:r>
            <a:r>
              <a:rPr lang="en-US" sz="2300" b="1" dirty="0">
                <a:solidFill>
                  <a:srgbClr val="C00000"/>
                </a:solidFill>
                <a:latin typeface="Arial" panose="020B0604020202020204" pitchFamily="34" charset="0"/>
                <a:cs typeface="Arial" panose="020B0604020202020204" pitchFamily="34" charset="0"/>
              </a:rPr>
              <a:t>images: </a:t>
            </a:r>
            <a:r>
              <a:rPr lang="en-US" sz="2300" dirty="0">
                <a:solidFill>
                  <a:srgbClr val="000000"/>
                </a:solidFill>
                <a:latin typeface="Arial" panose="020B0604020202020204" pitchFamily="34" charset="0"/>
                <a:cs typeface="Arial" panose="020B0604020202020204" pitchFamily="34" charset="0"/>
              </a:rPr>
              <a:t>An image made up of a grid of pixels.</a:t>
            </a:r>
          </a:p>
          <a:p>
            <a:pPr marL="342900" indent="-342900">
              <a:buClr>
                <a:srgbClr val="C00000"/>
              </a:buClr>
              <a:buFont typeface="Wingdings" panose="05000000000000000000" pitchFamily="2" charset="2"/>
              <a:buChar char="§"/>
              <a:tabLst>
                <a:tab pos="2420938" algn="l"/>
              </a:tabLst>
            </a:pPr>
            <a:r>
              <a:rPr lang="en-US" sz="2300" b="1" dirty="0">
                <a:solidFill>
                  <a:srgbClr val="C00000"/>
                </a:solidFill>
                <a:latin typeface="Arial" panose="020B0604020202020204" pitchFamily="34" charset="0"/>
                <a:cs typeface="Arial" panose="020B0604020202020204" pitchFamily="34" charset="0"/>
              </a:rPr>
              <a:t>Vector images: </a:t>
            </a:r>
            <a:r>
              <a:rPr lang="en-US" sz="2300" dirty="0">
                <a:solidFill>
                  <a:srgbClr val="000000"/>
                </a:solidFill>
                <a:latin typeface="Arial" panose="020B0604020202020204" pitchFamily="34" charset="0"/>
                <a:cs typeface="Arial" panose="020B0604020202020204" pitchFamily="34" charset="0"/>
              </a:rPr>
              <a:t>An image made up of lines, curves and shapes, which are drawn using mathematical calculations.</a:t>
            </a:r>
            <a:endParaRPr lang="en-GB" sz="230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49270">
            <a:off x="8600851" y="1059704"/>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33796"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15" t="6397" r="5792" b="52049"/>
          <a:stretch/>
        </p:blipFill>
        <p:spPr bwMode="auto">
          <a:xfrm>
            <a:off x="179512" y="4756507"/>
            <a:ext cx="3960440" cy="18618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15" t="52352" r="5792" b="6675"/>
          <a:stretch/>
        </p:blipFill>
        <p:spPr bwMode="auto">
          <a:xfrm>
            <a:off x="4814694" y="4756507"/>
            <a:ext cx="4028014" cy="186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23962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208315" y="1124744"/>
            <a:ext cx="8727370" cy="3512654"/>
          </a:xfrm>
          <a:prstGeom prst="rect">
            <a:avLst/>
          </a:prstGeom>
        </p:spPr>
        <p:txBody>
          <a:bodyPr wrap="square">
            <a:spAutoFit/>
          </a:bodyPr>
          <a:lstStyle/>
          <a:p>
            <a:pPr>
              <a:buClr>
                <a:srgbClr val="0070C0"/>
              </a:buClr>
            </a:pPr>
            <a:r>
              <a:rPr lang="en-US" sz="2200" b="1" dirty="0" smtClean="0">
                <a:solidFill>
                  <a:schemeClr val="tx2"/>
                </a:solidFill>
              </a:rPr>
              <a:t>Bitmap </a:t>
            </a:r>
            <a:r>
              <a:rPr lang="en-US" sz="2200" b="1" dirty="0">
                <a:solidFill>
                  <a:schemeClr val="tx2"/>
                </a:solidFill>
              </a:rPr>
              <a:t>images</a:t>
            </a:r>
          </a:p>
          <a:p>
            <a:pPr marL="457200" indent="-457200">
              <a:buClr>
                <a:srgbClr val="0070C0"/>
              </a:buClr>
              <a:buFont typeface="Wingdings 3" panose="05040102010807070707" pitchFamily="18" charset="2"/>
              <a:buChar char=""/>
            </a:pPr>
            <a:r>
              <a:rPr lang="en-US" sz="2200" dirty="0"/>
              <a:t>Bitmaps, sometimes known as raster images, are the type of image you looked at when learning about colour depth </a:t>
            </a:r>
            <a:r>
              <a:rPr lang="en-US" sz="2200" dirty="0" smtClean="0"/>
              <a:t>and screen </a:t>
            </a:r>
            <a:r>
              <a:rPr lang="en-US" sz="2200" dirty="0"/>
              <a:t>resolution. They are made up of a number of pixels in a grid system, and they suffer from </a:t>
            </a:r>
            <a:r>
              <a:rPr lang="en-US" sz="2200" dirty="0" err="1"/>
              <a:t>pixelation</a:t>
            </a:r>
            <a:r>
              <a:rPr lang="en-US" sz="2200" dirty="0"/>
              <a:t> when they </a:t>
            </a:r>
            <a:r>
              <a:rPr lang="en-US" sz="2200" dirty="0" smtClean="0"/>
              <a:t>are made </a:t>
            </a:r>
            <a:r>
              <a:rPr lang="en-US" sz="2200" dirty="0"/>
              <a:t>larger than their original resolution.</a:t>
            </a:r>
          </a:p>
          <a:p>
            <a:pPr marL="457200" indent="-457200">
              <a:buClr>
                <a:srgbClr val="0070C0"/>
              </a:buClr>
              <a:buFont typeface="Wingdings 3" panose="05040102010807070707" pitchFamily="18" charset="2"/>
              <a:buChar char=""/>
            </a:pPr>
            <a:r>
              <a:rPr lang="en-US" sz="2200" dirty="0"/>
              <a:t>There are a number of different bitmap formats. JPEG (‘j-peg’), BMP (‘bitmap’), GIF (‘jiff’) and PNG (‘ping’) are </a:t>
            </a:r>
            <a:r>
              <a:rPr lang="en-US" sz="2200" dirty="0" smtClean="0"/>
              <a:t>the most </a:t>
            </a:r>
            <a:r>
              <a:rPr lang="en-US" sz="2200" dirty="0"/>
              <a:t>widely used and have different </a:t>
            </a:r>
            <a:r>
              <a:rPr lang="en-US" sz="2200" dirty="0" smtClean="0"/>
              <a:t/>
            </a:r>
            <a:br>
              <a:rPr lang="en-US" sz="2200" dirty="0" smtClean="0"/>
            </a:br>
            <a:r>
              <a:rPr lang="en-US" sz="2200" dirty="0" smtClean="0"/>
              <a:t>capabilities </a:t>
            </a:r>
            <a:r>
              <a:rPr lang="en-US" sz="2200" dirty="0"/>
              <a:t>and limitations.</a:t>
            </a:r>
          </a:p>
        </p:txBody>
      </p:sp>
      <p:pic>
        <p:nvPicPr>
          <p:cNvPr id="2" name="Picture 1"/>
          <p:cNvPicPr>
            <a:picLocks noChangeAspect="1"/>
          </p:cNvPicPr>
          <p:nvPr/>
        </p:nvPicPr>
        <p:blipFill rotWithShape="1">
          <a:blip r:embed="rId3"/>
          <a:srcRect l="27163" t="29000" r="28738" b="25063"/>
          <a:stretch/>
        </p:blipFill>
        <p:spPr>
          <a:xfrm>
            <a:off x="4860032" y="4149080"/>
            <a:ext cx="4032448" cy="2520280"/>
          </a:xfrm>
          <a:prstGeom prst="rect">
            <a:avLst/>
          </a:prstGeom>
        </p:spPr>
      </p:pic>
      <p:sp>
        <p:nvSpPr>
          <p:cNvPr id="11" name="TextBox 10"/>
          <p:cNvSpPr txBox="1"/>
          <p:nvPr/>
        </p:nvSpPr>
        <p:spPr>
          <a:xfrm>
            <a:off x="183368" y="4725144"/>
            <a:ext cx="4532648" cy="1938992"/>
          </a:xfrm>
          <a:prstGeom prst="rect">
            <a:avLst/>
          </a:prstGeom>
          <a:noFill/>
        </p:spPr>
        <p:txBody>
          <a:bodyPr wrap="square" rtlCol="0">
            <a:spAutoFit/>
          </a:bodyPr>
          <a:lstStyle/>
          <a:p>
            <a:pPr indent="342900">
              <a:buClr>
                <a:srgbClr val="C00000"/>
              </a:buClr>
              <a:buSzPct val="80000"/>
              <a:buFont typeface="Arial" panose="020B0604020202020204" pitchFamily="34" charset="0"/>
              <a:buChar char="►"/>
            </a:pPr>
            <a:r>
              <a:rPr lang="en-GB" sz="2000" dirty="0" smtClean="0"/>
              <a:t>The file size of this photograph is 35mb in its raw state. The ‘File size’ column in the table next shows what happens to the file size when the photograph is saved in different formats.</a:t>
            </a:r>
            <a:endParaRPr lang="en-GB" sz="2000" dirty="0"/>
          </a:p>
        </p:txBody>
      </p:sp>
    </p:spTree>
    <p:extLst>
      <p:ext uri="{BB962C8B-B14F-4D97-AF65-F5344CB8AC3E}">
        <p14:creationId xmlns:p14="http://schemas.microsoft.com/office/powerpoint/2010/main" val="187669095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graphicFrame>
        <p:nvGraphicFramePr>
          <p:cNvPr id="3" name="Table 2"/>
          <p:cNvGraphicFramePr>
            <a:graphicFrameLocks noGrp="1"/>
          </p:cNvGraphicFramePr>
          <p:nvPr>
            <p:extLst>
              <p:ext uri="{D42A27DB-BD31-4B8C-83A1-F6EECF244321}">
                <p14:modId xmlns:p14="http://schemas.microsoft.com/office/powerpoint/2010/main" val="1764626352"/>
              </p:ext>
            </p:extLst>
          </p:nvPr>
        </p:nvGraphicFramePr>
        <p:xfrm>
          <a:off x="251521" y="1916832"/>
          <a:ext cx="8640959" cy="3886200"/>
        </p:xfrm>
        <a:graphic>
          <a:graphicData uri="http://schemas.openxmlformats.org/drawingml/2006/table">
            <a:tbl>
              <a:tblPr firstRow="1" bandRow="1">
                <a:tableStyleId>{7DF18680-E054-41AD-8BC1-D1AEF772440D}</a:tableStyleId>
              </a:tblPr>
              <a:tblGrid>
                <a:gridCol w="759051"/>
                <a:gridCol w="1449098"/>
                <a:gridCol w="1494087"/>
                <a:gridCol w="1242083"/>
                <a:gridCol w="1488489"/>
                <a:gridCol w="1025213"/>
                <a:gridCol w="1182938"/>
              </a:tblGrid>
              <a:tr h="548160">
                <a:tc>
                  <a:txBody>
                    <a:bodyPr/>
                    <a:lstStyle/>
                    <a:p>
                      <a:r>
                        <a:rPr lang="en-US" sz="1500" dirty="0" smtClean="0">
                          <a:latin typeface="Arial" panose="020B0604020202020204" pitchFamily="34" charset="0"/>
                          <a:cs typeface="Arial" panose="020B0604020202020204" pitchFamily="34" charset="0"/>
                        </a:rPr>
                        <a:t>Name</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Colour depth supported</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Transparency</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Animation</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Compression</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File Size</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Common uses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6560">
                <a:tc>
                  <a:txBody>
                    <a:bodyPr/>
                    <a:lstStyle/>
                    <a:p>
                      <a:r>
                        <a:rPr lang="en-US" sz="1500" dirty="0" smtClean="0">
                          <a:latin typeface="Arial" panose="020B0604020202020204" pitchFamily="34" charset="0"/>
                          <a:cs typeface="Arial" panose="020B0604020202020204" pitchFamily="34" charset="0"/>
                        </a:rPr>
                        <a:t>JPEG</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24-bits</a:t>
                      </a:r>
                      <a:r>
                        <a:rPr lang="en-US" sz="1500" baseline="0" dirty="0" smtClean="0">
                          <a:latin typeface="Arial" panose="020B0604020202020204" pitchFamily="34" charset="0"/>
                          <a:cs typeface="Arial" panose="020B0604020202020204" pitchFamily="34" charset="0"/>
                        </a:rPr>
                        <a:t> per pixel</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 (</a:t>
                      </a:r>
                      <a:r>
                        <a:rPr lang="en-US" sz="1500" dirty="0" err="1" smtClean="0">
                          <a:latin typeface="Arial" panose="020B0604020202020204" pitchFamily="34" charset="0"/>
                          <a:cs typeface="Arial" panose="020B0604020202020204" pitchFamily="34" charset="0"/>
                        </a:rPr>
                        <a:t>Lossy</a:t>
                      </a:r>
                      <a:r>
                        <a:rPr lang="en-US" sz="1500" dirty="0" smtClean="0">
                          <a:latin typeface="Arial" panose="020B0604020202020204" pitchFamily="34" charset="0"/>
                          <a:cs typeface="Arial" panose="020B0604020202020204" pitchFamily="34" charset="0"/>
                        </a:rPr>
                        <a:t>)</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Very Small 1.19mb</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Large photos on web pages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6560">
                <a:tc>
                  <a:txBody>
                    <a:bodyPr/>
                    <a:lstStyle/>
                    <a:p>
                      <a:r>
                        <a:rPr lang="en-US" sz="1500" dirty="0" smtClean="0">
                          <a:latin typeface="Arial" panose="020B0604020202020204" pitchFamily="34" charset="0"/>
                          <a:cs typeface="Arial" panose="020B0604020202020204" pitchFamily="34" charset="0"/>
                        </a:rPr>
                        <a:t>GIF</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8-bits</a:t>
                      </a:r>
                      <a:r>
                        <a:rPr lang="en-US" sz="1500" baseline="0" dirty="0" smtClean="0">
                          <a:latin typeface="Arial" panose="020B0604020202020204" pitchFamily="34" charset="0"/>
                          <a:cs typeface="Arial" panose="020B0604020202020204" pitchFamily="34" charset="0"/>
                        </a:rPr>
                        <a:t> per pixel</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 (Lossless)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Small 7.86mb</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Animations of logo-style</a:t>
                      </a:r>
                      <a:r>
                        <a:rPr lang="en-US" sz="1500" baseline="0" dirty="0" smtClean="0">
                          <a:latin typeface="Arial" panose="020B0604020202020204" pitchFamily="34" charset="0"/>
                          <a:cs typeface="Arial" panose="020B0604020202020204" pitchFamily="34" charset="0"/>
                        </a:rPr>
                        <a:t> graphics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6560">
                <a:tc>
                  <a:txBody>
                    <a:bodyPr/>
                    <a:lstStyle/>
                    <a:p>
                      <a:r>
                        <a:rPr lang="en-US" sz="1500" dirty="0" smtClean="0">
                          <a:latin typeface="Arial" panose="020B0604020202020204" pitchFamily="34" charset="0"/>
                          <a:cs typeface="Arial" panose="020B0604020202020204" pitchFamily="34" charset="0"/>
                        </a:rPr>
                        <a:t>PNG</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Up to 48-bits</a:t>
                      </a:r>
                      <a:r>
                        <a:rPr lang="en-US" sz="1500" baseline="0" dirty="0" smtClean="0">
                          <a:latin typeface="Arial" panose="020B0604020202020204" pitchFamily="34" charset="0"/>
                          <a:cs typeface="Arial" panose="020B0604020202020204" pitchFamily="34" charset="0"/>
                        </a:rPr>
                        <a:t> per pixel</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Yes (Lossless)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Small 9.94mb</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Small photos on web pages</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6560">
                <a:tc>
                  <a:txBody>
                    <a:bodyPr/>
                    <a:lstStyle/>
                    <a:p>
                      <a:r>
                        <a:rPr lang="en-US" sz="1500" dirty="0" smtClean="0">
                          <a:latin typeface="Arial" panose="020B0604020202020204" pitchFamily="34" charset="0"/>
                          <a:cs typeface="Arial" panose="020B0604020202020204" pitchFamily="34" charset="0"/>
                        </a:rPr>
                        <a:t>BMP</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Up to 64-bits</a:t>
                      </a:r>
                      <a:r>
                        <a:rPr lang="en-US" sz="1500" baseline="0" dirty="0" smtClean="0">
                          <a:latin typeface="Arial" panose="020B0604020202020204" pitchFamily="34" charset="0"/>
                          <a:cs typeface="Arial" panose="020B0604020202020204" pitchFamily="34" charset="0"/>
                        </a:rPr>
                        <a:t> per pixel</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No</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Large 35.4mb</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Photos kept on a computer</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Rounded Rectangular Callout 3"/>
          <p:cNvSpPr/>
          <p:nvPr/>
        </p:nvSpPr>
        <p:spPr>
          <a:xfrm>
            <a:off x="1403648" y="1196752"/>
            <a:ext cx="7488832" cy="1340218"/>
          </a:xfrm>
          <a:custGeom>
            <a:avLst/>
            <a:gdLst>
              <a:gd name="connsiteX0" fmla="*/ 0 w 5544616"/>
              <a:gd name="connsiteY0" fmla="*/ 96013 h 576064"/>
              <a:gd name="connsiteX1" fmla="*/ 96013 w 5544616"/>
              <a:gd name="connsiteY1" fmla="*/ 0 h 576064"/>
              <a:gd name="connsiteX2" fmla="*/ 924103 w 5544616"/>
              <a:gd name="connsiteY2" fmla="*/ 0 h 576064"/>
              <a:gd name="connsiteX3" fmla="*/ 924103 w 5544616"/>
              <a:gd name="connsiteY3" fmla="*/ 0 h 576064"/>
              <a:gd name="connsiteX4" fmla="*/ 2310257 w 5544616"/>
              <a:gd name="connsiteY4" fmla="*/ 0 h 576064"/>
              <a:gd name="connsiteX5" fmla="*/ 5448603 w 5544616"/>
              <a:gd name="connsiteY5" fmla="*/ 0 h 576064"/>
              <a:gd name="connsiteX6" fmla="*/ 5544616 w 5544616"/>
              <a:gd name="connsiteY6" fmla="*/ 96013 h 576064"/>
              <a:gd name="connsiteX7" fmla="*/ 5544616 w 5544616"/>
              <a:gd name="connsiteY7" fmla="*/ 336037 h 576064"/>
              <a:gd name="connsiteX8" fmla="*/ 5544616 w 5544616"/>
              <a:gd name="connsiteY8" fmla="*/ 336037 h 576064"/>
              <a:gd name="connsiteX9" fmla="*/ 5544616 w 5544616"/>
              <a:gd name="connsiteY9" fmla="*/ 480053 h 576064"/>
              <a:gd name="connsiteX10" fmla="*/ 5544616 w 5544616"/>
              <a:gd name="connsiteY10" fmla="*/ 480051 h 576064"/>
              <a:gd name="connsiteX11" fmla="*/ 5448603 w 5544616"/>
              <a:gd name="connsiteY11" fmla="*/ 576064 h 576064"/>
              <a:gd name="connsiteX12" fmla="*/ 2310257 w 5544616"/>
              <a:gd name="connsiteY12" fmla="*/ 576064 h 576064"/>
              <a:gd name="connsiteX13" fmla="*/ 2554682 w 5544616"/>
              <a:gd name="connsiteY13" fmla="*/ 1302118 h 576064"/>
              <a:gd name="connsiteX14" fmla="*/ 924103 w 5544616"/>
              <a:gd name="connsiteY14" fmla="*/ 576064 h 576064"/>
              <a:gd name="connsiteX15" fmla="*/ 96013 w 5544616"/>
              <a:gd name="connsiteY15" fmla="*/ 576064 h 576064"/>
              <a:gd name="connsiteX16" fmla="*/ 0 w 5544616"/>
              <a:gd name="connsiteY16" fmla="*/ 480051 h 576064"/>
              <a:gd name="connsiteX17" fmla="*/ 0 w 5544616"/>
              <a:gd name="connsiteY17" fmla="*/ 480053 h 576064"/>
              <a:gd name="connsiteX18" fmla="*/ 0 w 5544616"/>
              <a:gd name="connsiteY18" fmla="*/ 336037 h 576064"/>
              <a:gd name="connsiteX19" fmla="*/ 0 w 5544616"/>
              <a:gd name="connsiteY19" fmla="*/ 336037 h 576064"/>
              <a:gd name="connsiteX20" fmla="*/ 0 w 5544616"/>
              <a:gd name="connsiteY20" fmla="*/ 96013 h 576064"/>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1853057 w 5544616"/>
              <a:gd name="connsiteY12" fmla="*/ 614164 h 1302118"/>
              <a:gd name="connsiteX13" fmla="*/ 2554682 w 5544616"/>
              <a:gd name="connsiteY13" fmla="*/ 1302118 h 1302118"/>
              <a:gd name="connsiteX14" fmla="*/ 924103 w 5544616"/>
              <a:gd name="connsiteY14" fmla="*/ 57606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1853057 w 5544616"/>
              <a:gd name="connsiteY12" fmla="*/ 614164 h 1302118"/>
              <a:gd name="connsiteX13" fmla="*/ 2554682 w 5544616"/>
              <a:gd name="connsiteY13" fmla="*/ 1302118 h 1302118"/>
              <a:gd name="connsiteX14" fmla="*/ 1324153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2727525 w 5544616"/>
              <a:gd name="connsiteY12" fmla="*/ 652264 h 1302118"/>
              <a:gd name="connsiteX13" fmla="*/ 2554682 w 5544616"/>
              <a:gd name="connsiteY13" fmla="*/ 1302118 h 1302118"/>
              <a:gd name="connsiteX14" fmla="*/ 1324153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2727525 w 5544616"/>
              <a:gd name="connsiteY12" fmla="*/ 652264 h 1302118"/>
              <a:gd name="connsiteX13" fmla="*/ 2554682 w 5544616"/>
              <a:gd name="connsiteY13" fmla="*/ 1302118 h 1302118"/>
              <a:gd name="connsiteX14" fmla="*/ 2325560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454518"/>
              <a:gd name="connsiteX1" fmla="*/ 96013 w 5544616"/>
              <a:gd name="connsiteY1" fmla="*/ 0 h 1454518"/>
              <a:gd name="connsiteX2" fmla="*/ 924103 w 5544616"/>
              <a:gd name="connsiteY2" fmla="*/ 0 h 1454518"/>
              <a:gd name="connsiteX3" fmla="*/ 924103 w 5544616"/>
              <a:gd name="connsiteY3" fmla="*/ 0 h 1454518"/>
              <a:gd name="connsiteX4" fmla="*/ 2310257 w 5544616"/>
              <a:gd name="connsiteY4" fmla="*/ 0 h 1454518"/>
              <a:gd name="connsiteX5" fmla="*/ 5448603 w 5544616"/>
              <a:gd name="connsiteY5" fmla="*/ 0 h 1454518"/>
              <a:gd name="connsiteX6" fmla="*/ 5544616 w 5544616"/>
              <a:gd name="connsiteY6" fmla="*/ 96013 h 1454518"/>
              <a:gd name="connsiteX7" fmla="*/ 5544616 w 5544616"/>
              <a:gd name="connsiteY7" fmla="*/ 336037 h 1454518"/>
              <a:gd name="connsiteX8" fmla="*/ 5544616 w 5544616"/>
              <a:gd name="connsiteY8" fmla="*/ 336037 h 1454518"/>
              <a:gd name="connsiteX9" fmla="*/ 5544616 w 5544616"/>
              <a:gd name="connsiteY9" fmla="*/ 480053 h 1454518"/>
              <a:gd name="connsiteX10" fmla="*/ 5544616 w 5544616"/>
              <a:gd name="connsiteY10" fmla="*/ 480051 h 1454518"/>
              <a:gd name="connsiteX11" fmla="*/ 5448603 w 5544616"/>
              <a:gd name="connsiteY11" fmla="*/ 576064 h 1454518"/>
              <a:gd name="connsiteX12" fmla="*/ 2727525 w 5544616"/>
              <a:gd name="connsiteY12" fmla="*/ 652264 h 1454518"/>
              <a:gd name="connsiteX13" fmla="*/ 2963708 w 5544616"/>
              <a:gd name="connsiteY13" fmla="*/ 1454518 h 1454518"/>
              <a:gd name="connsiteX14" fmla="*/ 2325560 w 5544616"/>
              <a:gd name="connsiteY14" fmla="*/ 595114 h 1454518"/>
              <a:gd name="connsiteX15" fmla="*/ 96013 w 5544616"/>
              <a:gd name="connsiteY15" fmla="*/ 576064 h 1454518"/>
              <a:gd name="connsiteX16" fmla="*/ 0 w 5544616"/>
              <a:gd name="connsiteY16" fmla="*/ 480051 h 1454518"/>
              <a:gd name="connsiteX17" fmla="*/ 0 w 5544616"/>
              <a:gd name="connsiteY17" fmla="*/ 480053 h 1454518"/>
              <a:gd name="connsiteX18" fmla="*/ 0 w 5544616"/>
              <a:gd name="connsiteY18" fmla="*/ 336037 h 1454518"/>
              <a:gd name="connsiteX19" fmla="*/ 0 w 5544616"/>
              <a:gd name="connsiteY19" fmla="*/ 336037 h 1454518"/>
              <a:gd name="connsiteX20" fmla="*/ 0 w 5544616"/>
              <a:gd name="connsiteY20" fmla="*/ 96013 h 1454518"/>
              <a:gd name="connsiteX0" fmla="*/ 0 w 5544616"/>
              <a:gd name="connsiteY0" fmla="*/ 96013 h 1340218"/>
              <a:gd name="connsiteX1" fmla="*/ 96013 w 5544616"/>
              <a:gd name="connsiteY1" fmla="*/ 0 h 1340218"/>
              <a:gd name="connsiteX2" fmla="*/ 924103 w 5544616"/>
              <a:gd name="connsiteY2" fmla="*/ 0 h 1340218"/>
              <a:gd name="connsiteX3" fmla="*/ 924103 w 5544616"/>
              <a:gd name="connsiteY3" fmla="*/ 0 h 1340218"/>
              <a:gd name="connsiteX4" fmla="*/ 2310257 w 5544616"/>
              <a:gd name="connsiteY4" fmla="*/ 0 h 1340218"/>
              <a:gd name="connsiteX5" fmla="*/ 5448603 w 5544616"/>
              <a:gd name="connsiteY5" fmla="*/ 0 h 1340218"/>
              <a:gd name="connsiteX6" fmla="*/ 5544616 w 5544616"/>
              <a:gd name="connsiteY6" fmla="*/ 96013 h 1340218"/>
              <a:gd name="connsiteX7" fmla="*/ 5544616 w 5544616"/>
              <a:gd name="connsiteY7" fmla="*/ 336037 h 1340218"/>
              <a:gd name="connsiteX8" fmla="*/ 5544616 w 5544616"/>
              <a:gd name="connsiteY8" fmla="*/ 336037 h 1340218"/>
              <a:gd name="connsiteX9" fmla="*/ 5544616 w 5544616"/>
              <a:gd name="connsiteY9" fmla="*/ 480053 h 1340218"/>
              <a:gd name="connsiteX10" fmla="*/ 5544616 w 5544616"/>
              <a:gd name="connsiteY10" fmla="*/ 480051 h 1340218"/>
              <a:gd name="connsiteX11" fmla="*/ 5448603 w 5544616"/>
              <a:gd name="connsiteY11" fmla="*/ 576064 h 1340218"/>
              <a:gd name="connsiteX12" fmla="*/ 2727525 w 5544616"/>
              <a:gd name="connsiteY12" fmla="*/ 652264 h 1340218"/>
              <a:gd name="connsiteX13" fmla="*/ 3175273 w 5544616"/>
              <a:gd name="connsiteY13" fmla="*/ 1340218 h 1340218"/>
              <a:gd name="connsiteX14" fmla="*/ 2325560 w 5544616"/>
              <a:gd name="connsiteY14" fmla="*/ 595114 h 1340218"/>
              <a:gd name="connsiteX15" fmla="*/ 96013 w 5544616"/>
              <a:gd name="connsiteY15" fmla="*/ 576064 h 1340218"/>
              <a:gd name="connsiteX16" fmla="*/ 0 w 5544616"/>
              <a:gd name="connsiteY16" fmla="*/ 480051 h 1340218"/>
              <a:gd name="connsiteX17" fmla="*/ 0 w 5544616"/>
              <a:gd name="connsiteY17" fmla="*/ 480053 h 1340218"/>
              <a:gd name="connsiteX18" fmla="*/ 0 w 5544616"/>
              <a:gd name="connsiteY18" fmla="*/ 336037 h 1340218"/>
              <a:gd name="connsiteX19" fmla="*/ 0 w 5544616"/>
              <a:gd name="connsiteY19" fmla="*/ 336037 h 1340218"/>
              <a:gd name="connsiteX20" fmla="*/ 0 w 5544616"/>
              <a:gd name="connsiteY20" fmla="*/ 96013 h 134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44616" h="1340218">
                <a:moveTo>
                  <a:pt x="0" y="96013"/>
                </a:moveTo>
                <a:cubicBezTo>
                  <a:pt x="0" y="42986"/>
                  <a:pt x="42986" y="0"/>
                  <a:pt x="96013" y="0"/>
                </a:cubicBezTo>
                <a:lnTo>
                  <a:pt x="924103" y="0"/>
                </a:lnTo>
                <a:lnTo>
                  <a:pt x="924103" y="0"/>
                </a:lnTo>
                <a:lnTo>
                  <a:pt x="2310257" y="0"/>
                </a:lnTo>
                <a:lnTo>
                  <a:pt x="5448603" y="0"/>
                </a:lnTo>
                <a:cubicBezTo>
                  <a:pt x="5501630" y="0"/>
                  <a:pt x="5544616" y="42986"/>
                  <a:pt x="5544616" y="96013"/>
                </a:cubicBezTo>
                <a:lnTo>
                  <a:pt x="5544616" y="336037"/>
                </a:lnTo>
                <a:lnTo>
                  <a:pt x="5544616" y="336037"/>
                </a:lnTo>
                <a:lnTo>
                  <a:pt x="5544616" y="480053"/>
                </a:lnTo>
                <a:lnTo>
                  <a:pt x="5544616" y="480051"/>
                </a:lnTo>
                <a:cubicBezTo>
                  <a:pt x="5544616" y="533078"/>
                  <a:pt x="5501630" y="576064"/>
                  <a:pt x="5448603" y="576064"/>
                </a:cubicBezTo>
                <a:lnTo>
                  <a:pt x="2727525" y="652264"/>
                </a:lnTo>
                <a:lnTo>
                  <a:pt x="3175273" y="1340218"/>
                </a:lnTo>
                <a:lnTo>
                  <a:pt x="2325560" y="595114"/>
                </a:lnTo>
                <a:lnTo>
                  <a:pt x="96013" y="576064"/>
                </a:lnTo>
                <a:cubicBezTo>
                  <a:pt x="42986" y="576064"/>
                  <a:pt x="0" y="533078"/>
                  <a:pt x="0" y="480051"/>
                </a:cubicBezTo>
                <a:lnTo>
                  <a:pt x="0" y="480053"/>
                </a:lnTo>
                <a:lnTo>
                  <a:pt x="0" y="336037"/>
                </a:lnTo>
                <a:lnTo>
                  <a:pt x="0" y="336037"/>
                </a:lnTo>
                <a:lnTo>
                  <a:pt x="0" y="96013"/>
                </a:lnTo>
                <a:close/>
              </a:path>
            </a:pathLst>
          </a:custGeom>
          <a:solidFill>
            <a:schemeClr val="bg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smtClean="0">
                <a:solidFill>
                  <a:schemeClr val="tx1"/>
                </a:solidFill>
                <a:latin typeface="Arial" panose="020B0604020202020204" pitchFamily="34" charset="0"/>
                <a:cs typeface="Arial" panose="020B0604020202020204" pitchFamily="34" charset="0"/>
              </a:rPr>
              <a:t>‘</a:t>
            </a:r>
            <a:r>
              <a:rPr lang="en-US" b="1" dirty="0" err="1" smtClean="0">
                <a:solidFill>
                  <a:schemeClr val="tx1"/>
                </a:solidFill>
                <a:latin typeface="Arial" panose="020B0604020202020204" pitchFamily="34" charset="0"/>
                <a:cs typeface="Arial" panose="020B0604020202020204" pitchFamily="34" charset="0"/>
              </a:rPr>
              <a:t>Lossy</a:t>
            </a:r>
            <a:r>
              <a:rPr lang="en-US" dirty="0" smtClean="0">
                <a:solidFill>
                  <a:schemeClr val="tx1"/>
                </a:solidFill>
                <a:latin typeface="Arial" panose="020B0604020202020204" pitchFamily="34" charset="0"/>
                <a:cs typeface="Arial" panose="020B0604020202020204" pitchFamily="34" charset="0"/>
              </a:rPr>
              <a:t>’ means that there is some loss in the quality of the image when it is compressed</a:t>
            </a:r>
            <a:endParaRPr lang="en-US" dirty="0">
              <a:solidFill>
                <a:schemeClr val="tx1"/>
              </a:solidFill>
              <a:latin typeface="Arial" panose="020B0604020202020204" pitchFamily="34" charset="0"/>
              <a:cs typeface="Arial" panose="020B0604020202020204" pitchFamily="34" charset="0"/>
            </a:endParaRPr>
          </a:p>
        </p:txBody>
      </p:sp>
      <p:sp>
        <p:nvSpPr>
          <p:cNvPr id="12" name="Rounded Rectangular Callout 3"/>
          <p:cNvSpPr/>
          <p:nvPr/>
        </p:nvSpPr>
        <p:spPr>
          <a:xfrm flipV="1">
            <a:off x="1403648" y="4540746"/>
            <a:ext cx="7488832" cy="2056606"/>
          </a:xfrm>
          <a:custGeom>
            <a:avLst/>
            <a:gdLst>
              <a:gd name="connsiteX0" fmla="*/ 0 w 5544616"/>
              <a:gd name="connsiteY0" fmla="*/ 96013 h 576064"/>
              <a:gd name="connsiteX1" fmla="*/ 96013 w 5544616"/>
              <a:gd name="connsiteY1" fmla="*/ 0 h 576064"/>
              <a:gd name="connsiteX2" fmla="*/ 924103 w 5544616"/>
              <a:gd name="connsiteY2" fmla="*/ 0 h 576064"/>
              <a:gd name="connsiteX3" fmla="*/ 924103 w 5544616"/>
              <a:gd name="connsiteY3" fmla="*/ 0 h 576064"/>
              <a:gd name="connsiteX4" fmla="*/ 2310257 w 5544616"/>
              <a:gd name="connsiteY4" fmla="*/ 0 h 576064"/>
              <a:gd name="connsiteX5" fmla="*/ 5448603 w 5544616"/>
              <a:gd name="connsiteY5" fmla="*/ 0 h 576064"/>
              <a:gd name="connsiteX6" fmla="*/ 5544616 w 5544616"/>
              <a:gd name="connsiteY6" fmla="*/ 96013 h 576064"/>
              <a:gd name="connsiteX7" fmla="*/ 5544616 w 5544616"/>
              <a:gd name="connsiteY7" fmla="*/ 336037 h 576064"/>
              <a:gd name="connsiteX8" fmla="*/ 5544616 w 5544616"/>
              <a:gd name="connsiteY8" fmla="*/ 336037 h 576064"/>
              <a:gd name="connsiteX9" fmla="*/ 5544616 w 5544616"/>
              <a:gd name="connsiteY9" fmla="*/ 480053 h 576064"/>
              <a:gd name="connsiteX10" fmla="*/ 5544616 w 5544616"/>
              <a:gd name="connsiteY10" fmla="*/ 480051 h 576064"/>
              <a:gd name="connsiteX11" fmla="*/ 5448603 w 5544616"/>
              <a:gd name="connsiteY11" fmla="*/ 576064 h 576064"/>
              <a:gd name="connsiteX12" fmla="*/ 2310257 w 5544616"/>
              <a:gd name="connsiteY12" fmla="*/ 576064 h 576064"/>
              <a:gd name="connsiteX13" fmla="*/ 2554682 w 5544616"/>
              <a:gd name="connsiteY13" fmla="*/ 1302118 h 576064"/>
              <a:gd name="connsiteX14" fmla="*/ 924103 w 5544616"/>
              <a:gd name="connsiteY14" fmla="*/ 576064 h 576064"/>
              <a:gd name="connsiteX15" fmla="*/ 96013 w 5544616"/>
              <a:gd name="connsiteY15" fmla="*/ 576064 h 576064"/>
              <a:gd name="connsiteX16" fmla="*/ 0 w 5544616"/>
              <a:gd name="connsiteY16" fmla="*/ 480051 h 576064"/>
              <a:gd name="connsiteX17" fmla="*/ 0 w 5544616"/>
              <a:gd name="connsiteY17" fmla="*/ 480053 h 576064"/>
              <a:gd name="connsiteX18" fmla="*/ 0 w 5544616"/>
              <a:gd name="connsiteY18" fmla="*/ 336037 h 576064"/>
              <a:gd name="connsiteX19" fmla="*/ 0 w 5544616"/>
              <a:gd name="connsiteY19" fmla="*/ 336037 h 576064"/>
              <a:gd name="connsiteX20" fmla="*/ 0 w 5544616"/>
              <a:gd name="connsiteY20" fmla="*/ 96013 h 576064"/>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1853057 w 5544616"/>
              <a:gd name="connsiteY12" fmla="*/ 614164 h 1302118"/>
              <a:gd name="connsiteX13" fmla="*/ 2554682 w 5544616"/>
              <a:gd name="connsiteY13" fmla="*/ 1302118 h 1302118"/>
              <a:gd name="connsiteX14" fmla="*/ 924103 w 5544616"/>
              <a:gd name="connsiteY14" fmla="*/ 57606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1853057 w 5544616"/>
              <a:gd name="connsiteY12" fmla="*/ 614164 h 1302118"/>
              <a:gd name="connsiteX13" fmla="*/ 2554682 w 5544616"/>
              <a:gd name="connsiteY13" fmla="*/ 1302118 h 1302118"/>
              <a:gd name="connsiteX14" fmla="*/ 1324153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2727525 w 5544616"/>
              <a:gd name="connsiteY12" fmla="*/ 652264 h 1302118"/>
              <a:gd name="connsiteX13" fmla="*/ 2554682 w 5544616"/>
              <a:gd name="connsiteY13" fmla="*/ 1302118 h 1302118"/>
              <a:gd name="connsiteX14" fmla="*/ 1324153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302118"/>
              <a:gd name="connsiteX1" fmla="*/ 96013 w 5544616"/>
              <a:gd name="connsiteY1" fmla="*/ 0 h 1302118"/>
              <a:gd name="connsiteX2" fmla="*/ 924103 w 5544616"/>
              <a:gd name="connsiteY2" fmla="*/ 0 h 1302118"/>
              <a:gd name="connsiteX3" fmla="*/ 924103 w 5544616"/>
              <a:gd name="connsiteY3" fmla="*/ 0 h 1302118"/>
              <a:gd name="connsiteX4" fmla="*/ 2310257 w 5544616"/>
              <a:gd name="connsiteY4" fmla="*/ 0 h 1302118"/>
              <a:gd name="connsiteX5" fmla="*/ 5448603 w 5544616"/>
              <a:gd name="connsiteY5" fmla="*/ 0 h 1302118"/>
              <a:gd name="connsiteX6" fmla="*/ 5544616 w 5544616"/>
              <a:gd name="connsiteY6" fmla="*/ 96013 h 1302118"/>
              <a:gd name="connsiteX7" fmla="*/ 5544616 w 5544616"/>
              <a:gd name="connsiteY7" fmla="*/ 336037 h 1302118"/>
              <a:gd name="connsiteX8" fmla="*/ 5544616 w 5544616"/>
              <a:gd name="connsiteY8" fmla="*/ 336037 h 1302118"/>
              <a:gd name="connsiteX9" fmla="*/ 5544616 w 5544616"/>
              <a:gd name="connsiteY9" fmla="*/ 480053 h 1302118"/>
              <a:gd name="connsiteX10" fmla="*/ 5544616 w 5544616"/>
              <a:gd name="connsiteY10" fmla="*/ 480051 h 1302118"/>
              <a:gd name="connsiteX11" fmla="*/ 5448603 w 5544616"/>
              <a:gd name="connsiteY11" fmla="*/ 576064 h 1302118"/>
              <a:gd name="connsiteX12" fmla="*/ 2727525 w 5544616"/>
              <a:gd name="connsiteY12" fmla="*/ 652264 h 1302118"/>
              <a:gd name="connsiteX13" fmla="*/ 2554682 w 5544616"/>
              <a:gd name="connsiteY13" fmla="*/ 1302118 h 1302118"/>
              <a:gd name="connsiteX14" fmla="*/ 2325560 w 5544616"/>
              <a:gd name="connsiteY14" fmla="*/ 595114 h 1302118"/>
              <a:gd name="connsiteX15" fmla="*/ 96013 w 5544616"/>
              <a:gd name="connsiteY15" fmla="*/ 576064 h 1302118"/>
              <a:gd name="connsiteX16" fmla="*/ 0 w 5544616"/>
              <a:gd name="connsiteY16" fmla="*/ 480051 h 1302118"/>
              <a:gd name="connsiteX17" fmla="*/ 0 w 5544616"/>
              <a:gd name="connsiteY17" fmla="*/ 480053 h 1302118"/>
              <a:gd name="connsiteX18" fmla="*/ 0 w 5544616"/>
              <a:gd name="connsiteY18" fmla="*/ 336037 h 1302118"/>
              <a:gd name="connsiteX19" fmla="*/ 0 w 5544616"/>
              <a:gd name="connsiteY19" fmla="*/ 336037 h 1302118"/>
              <a:gd name="connsiteX20" fmla="*/ 0 w 5544616"/>
              <a:gd name="connsiteY20" fmla="*/ 96013 h 1302118"/>
              <a:gd name="connsiteX0" fmla="*/ 0 w 5544616"/>
              <a:gd name="connsiteY0" fmla="*/ 96013 h 1454518"/>
              <a:gd name="connsiteX1" fmla="*/ 96013 w 5544616"/>
              <a:gd name="connsiteY1" fmla="*/ 0 h 1454518"/>
              <a:gd name="connsiteX2" fmla="*/ 924103 w 5544616"/>
              <a:gd name="connsiteY2" fmla="*/ 0 h 1454518"/>
              <a:gd name="connsiteX3" fmla="*/ 924103 w 5544616"/>
              <a:gd name="connsiteY3" fmla="*/ 0 h 1454518"/>
              <a:gd name="connsiteX4" fmla="*/ 2310257 w 5544616"/>
              <a:gd name="connsiteY4" fmla="*/ 0 h 1454518"/>
              <a:gd name="connsiteX5" fmla="*/ 5448603 w 5544616"/>
              <a:gd name="connsiteY5" fmla="*/ 0 h 1454518"/>
              <a:gd name="connsiteX6" fmla="*/ 5544616 w 5544616"/>
              <a:gd name="connsiteY6" fmla="*/ 96013 h 1454518"/>
              <a:gd name="connsiteX7" fmla="*/ 5544616 w 5544616"/>
              <a:gd name="connsiteY7" fmla="*/ 336037 h 1454518"/>
              <a:gd name="connsiteX8" fmla="*/ 5544616 w 5544616"/>
              <a:gd name="connsiteY8" fmla="*/ 336037 h 1454518"/>
              <a:gd name="connsiteX9" fmla="*/ 5544616 w 5544616"/>
              <a:gd name="connsiteY9" fmla="*/ 480053 h 1454518"/>
              <a:gd name="connsiteX10" fmla="*/ 5544616 w 5544616"/>
              <a:gd name="connsiteY10" fmla="*/ 480051 h 1454518"/>
              <a:gd name="connsiteX11" fmla="*/ 5448603 w 5544616"/>
              <a:gd name="connsiteY11" fmla="*/ 576064 h 1454518"/>
              <a:gd name="connsiteX12" fmla="*/ 2727525 w 5544616"/>
              <a:gd name="connsiteY12" fmla="*/ 652264 h 1454518"/>
              <a:gd name="connsiteX13" fmla="*/ 2963708 w 5544616"/>
              <a:gd name="connsiteY13" fmla="*/ 1454518 h 1454518"/>
              <a:gd name="connsiteX14" fmla="*/ 2325560 w 5544616"/>
              <a:gd name="connsiteY14" fmla="*/ 595114 h 1454518"/>
              <a:gd name="connsiteX15" fmla="*/ 96013 w 5544616"/>
              <a:gd name="connsiteY15" fmla="*/ 576064 h 1454518"/>
              <a:gd name="connsiteX16" fmla="*/ 0 w 5544616"/>
              <a:gd name="connsiteY16" fmla="*/ 480051 h 1454518"/>
              <a:gd name="connsiteX17" fmla="*/ 0 w 5544616"/>
              <a:gd name="connsiteY17" fmla="*/ 480053 h 1454518"/>
              <a:gd name="connsiteX18" fmla="*/ 0 w 5544616"/>
              <a:gd name="connsiteY18" fmla="*/ 336037 h 1454518"/>
              <a:gd name="connsiteX19" fmla="*/ 0 w 5544616"/>
              <a:gd name="connsiteY19" fmla="*/ 336037 h 1454518"/>
              <a:gd name="connsiteX20" fmla="*/ 0 w 5544616"/>
              <a:gd name="connsiteY20" fmla="*/ 96013 h 1454518"/>
              <a:gd name="connsiteX0" fmla="*/ 0 w 5544616"/>
              <a:gd name="connsiteY0" fmla="*/ 96013 h 1340218"/>
              <a:gd name="connsiteX1" fmla="*/ 96013 w 5544616"/>
              <a:gd name="connsiteY1" fmla="*/ 0 h 1340218"/>
              <a:gd name="connsiteX2" fmla="*/ 924103 w 5544616"/>
              <a:gd name="connsiteY2" fmla="*/ 0 h 1340218"/>
              <a:gd name="connsiteX3" fmla="*/ 924103 w 5544616"/>
              <a:gd name="connsiteY3" fmla="*/ 0 h 1340218"/>
              <a:gd name="connsiteX4" fmla="*/ 2310257 w 5544616"/>
              <a:gd name="connsiteY4" fmla="*/ 0 h 1340218"/>
              <a:gd name="connsiteX5" fmla="*/ 5448603 w 5544616"/>
              <a:gd name="connsiteY5" fmla="*/ 0 h 1340218"/>
              <a:gd name="connsiteX6" fmla="*/ 5544616 w 5544616"/>
              <a:gd name="connsiteY6" fmla="*/ 96013 h 1340218"/>
              <a:gd name="connsiteX7" fmla="*/ 5544616 w 5544616"/>
              <a:gd name="connsiteY7" fmla="*/ 336037 h 1340218"/>
              <a:gd name="connsiteX8" fmla="*/ 5544616 w 5544616"/>
              <a:gd name="connsiteY8" fmla="*/ 336037 h 1340218"/>
              <a:gd name="connsiteX9" fmla="*/ 5544616 w 5544616"/>
              <a:gd name="connsiteY9" fmla="*/ 480053 h 1340218"/>
              <a:gd name="connsiteX10" fmla="*/ 5544616 w 5544616"/>
              <a:gd name="connsiteY10" fmla="*/ 480051 h 1340218"/>
              <a:gd name="connsiteX11" fmla="*/ 5448603 w 5544616"/>
              <a:gd name="connsiteY11" fmla="*/ 576064 h 1340218"/>
              <a:gd name="connsiteX12" fmla="*/ 2727525 w 5544616"/>
              <a:gd name="connsiteY12" fmla="*/ 652264 h 1340218"/>
              <a:gd name="connsiteX13" fmla="*/ 3175273 w 5544616"/>
              <a:gd name="connsiteY13" fmla="*/ 1340218 h 1340218"/>
              <a:gd name="connsiteX14" fmla="*/ 2325560 w 5544616"/>
              <a:gd name="connsiteY14" fmla="*/ 595114 h 1340218"/>
              <a:gd name="connsiteX15" fmla="*/ 96013 w 5544616"/>
              <a:gd name="connsiteY15" fmla="*/ 576064 h 1340218"/>
              <a:gd name="connsiteX16" fmla="*/ 0 w 5544616"/>
              <a:gd name="connsiteY16" fmla="*/ 480051 h 1340218"/>
              <a:gd name="connsiteX17" fmla="*/ 0 w 5544616"/>
              <a:gd name="connsiteY17" fmla="*/ 480053 h 1340218"/>
              <a:gd name="connsiteX18" fmla="*/ 0 w 5544616"/>
              <a:gd name="connsiteY18" fmla="*/ 336037 h 1340218"/>
              <a:gd name="connsiteX19" fmla="*/ 0 w 5544616"/>
              <a:gd name="connsiteY19" fmla="*/ 336037 h 1340218"/>
              <a:gd name="connsiteX20" fmla="*/ 0 w 5544616"/>
              <a:gd name="connsiteY20" fmla="*/ 96013 h 1340218"/>
              <a:gd name="connsiteX0" fmla="*/ 0 w 5544616"/>
              <a:gd name="connsiteY0" fmla="*/ 96013 h 1340218"/>
              <a:gd name="connsiteX1" fmla="*/ 96013 w 5544616"/>
              <a:gd name="connsiteY1" fmla="*/ 0 h 1340218"/>
              <a:gd name="connsiteX2" fmla="*/ 924103 w 5544616"/>
              <a:gd name="connsiteY2" fmla="*/ 0 h 1340218"/>
              <a:gd name="connsiteX3" fmla="*/ 924103 w 5544616"/>
              <a:gd name="connsiteY3" fmla="*/ 0 h 1340218"/>
              <a:gd name="connsiteX4" fmla="*/ 2310257 w 5544616"/>
              <a:gd name="connsiteY4" fmla="*/ 0 h 1340218"/>
              <a:gd name="connsiteX5" fmla="*/ 5448603 w 5544616"/>
              <a:gd name="connsiteY5" fmla="*/ 0 h 1340218"/>
              <a:gd name="connsiteX6" fmla="*/ 5544616 w 5544616"/>
              <a:gd name="connsiteY6" fmla="*/ 96013 h 1340218"/>
              <a:gd name="connsiteX7" fmla="*/ 5544616 w 5544616"/>
              <a:gd name="connsiteY7" fmla="*/ 336037 h 1340218"/>
              <a:gd name="connsiteX8" fmla="*/ 5544616 w 5544616"/>
              <a:gd name="connsiteY8" fmla="*/ 336037 h 1340218"/>
              <a:gd name="connsiteX9" fmla="*/ 5544616 w 5544616"/>
              <a:gd name="connsiteY9" fmla="*/ 480053 h 1340218"/>
              <a:gd name="connsiteX10" fmla="*/ 5544616 w 5544616"/>
              <a:gd name="connsiteY10" fmla="*/ 480051 h 1340218"/>
              <a:gd name="connsiteX11" fmla="*/ 5448603 w 5544616"/>
              <a:gd name="connsiteY11" fmla="*/ 576064 h 1340218"/>
              <a:gd name="connsiteX12" fmla="*/ 3418637 w 5544616"/>
              <a:gd name="connsiteY12" fmla="*/ 612869 h 1340218"/>
              <a:gd name="connsiteX13" fmla="*/ 3175273 w 5544616"/>
              <a:gd name="connsiteY13" fmla="*/ 1340218 h 1340218"/>
              <a:gd name="connsiteX14" fmla="*/ 2325560 w 5544616"/>
              <a:gd name="connsiteY14" fmla="*/ 595114 h 1340218"/>
              <a:gd name="connsiteX15" fmla="*/ 96013 w 5544616"/>
              <a:gd name="connsiteY15" fmla="*/ 576064 h 1340218"/>
              <a:gd name="connsiteX16" fmla="*/ 0 w 5544616"/>
              <a:gd name="connsiteY16" fmla="*/ 480051 h 1340218"/>
              <a:gd name="connsiteX17" fmla="*/ 0 w 5544616"/>
              <a:gd name="connsiteY17" fmla="*/ 480053 h 1340218"/>
              <a:gd name="connsiteX18" fmla="*/ 0 w 5544616"/>
              <a:gd name="connsiteY18" fmla="*/ 336037 h 1340218"/>
              <a:gd name="connsiteX19" fmla="*/ 0 w 5544616"/>
              <a:gd name="connsiteY19" fmla="*/ 336037 h 1340218"/>
              <a:gd name="connsiteX20" fmla="*/ 0 w 5544616"/>
              <a:gd name="connsiteY20" fmla="*/ 96013 h 1340218"/>
              <a:gd name="connsiteX0" fmla="*/ 0 w 5544616"/>
              <a:gd name="connsiteY0" fmla="*/ 96013 h 1340218"/>
              <a:gd name="connsiteX1" fmla="*/ 96013 w 5544616"/>
              <a:gd name="connsiteY1" fmla="*/ 0 h 1340218"/>
              <a:gd name="connsiteX2" fmla="*/ 924103 w 5544616"/>
              <a:gd name="connsiteY2" fmla="*/ 0 h 1340218"/>
              <a:gd name="connsiteX3" fmla="*/ 924103 w 5544616"/>
              <a:gd name="connsiteY3" fmla="*/ 0 h 1340218"/>
              <a:gd name="connsiteX4" fmla="*/ 2310257 w 5544616"/>
              <a:gd name="connsiteY4" fmla="*/ 0 h 1340218"/>
              <a:gd name="connsiteX5" fmla="*/ 5448603 w 5544616"/>
              <a:gd name="connsiteY5" fmla="*/ 0 h 1340218"/>
              <a:gd name="connsiteX6" fmla="*/ 5544616 w 5544616"/>
              <a:gd name="connsiteY6" fmla="*/ 96013 h 1340218"/>
              <a:gd name="connsiteX7" fmla="*/ 5544616 w 5544616"/>
              <a:gd name="connsiteY7" fmla="*/ 336037 h 1340218"/>
              <a:gd name="connsiteX8" fmla="*/ 5544616 w 5544616"/>
              <a:gd name="connsiteY8" fmla="*/ 336037 h 1340218"/>
              <a:gd name="connsiteX9" fmla="*/ 5544616 w 5544616"/>
              <a:gd name="connsiteY9" fmla="*/ 480053 h 1340218"/>
              <a:gd name="connsiteX10" fmla="*/ 5544616 w 5544616"/>
              <a:gd name="connsiteY10" fmla="*/ 480051 h 1340218"/>
              <a:gd name="connsiteX11" fmla="*/ 5448603 w 5544616"/>
              <a:gd name="connsiteY11" fmla="*/ 576064 h 1340218"/>
              <a:gd name="connsiteX12" fmla="*/ 3418637 w 5544616"/>
              <a:gd name="connsiteY12" fmla="*/ 612869 h 1340218"/>
              <a:gd name="connsiteX13" fmla="*/ 3175273 w 5544616"/>
              <a:gd name="connsiteY13" fmla="*/ 1340218 h 1340218"/>
              <a:gd name="connsiteX14" fmla="*/ 2960255 w 5544616"/>
              <a:gd name="connsiteY14" fmla="*/ 614812 h 1340218"/>
              <a:gd name="connsiteX15" fmla="*/ 96013 w 5544616"/>
              <a:gd name="connsiteY15" fmla="*/ 576064 h 1340218"/>
              <a:gd name="connsiteX16" fmla="*/ 0 w 5544616"/>
              <a:gd name="connsiteY16" fmla="*/ 480051 h 1340218"/>
              <a:gd name="connsiteX17" fmla="*/ 0 w 5544616"/>
              <a:gd name="connsiteY17" fmla="*/ 480053 h 1340218"/>
              <a:gd name="connsiteX18" fmla="*/ 0 w 5544616"/>
              <a:gd name="connsiteY18" fmla="*/ 336037 h 1340218"/>
              <a:gd name="connsiteX19" fmla="*/ 0 w 5544616"/>
              <a:gd name="connsiteY19" fmla="*/ 336037 h 1340218"/>
              <a:gd name="connsiteX20" fmla="*/ 0 w 5544616"/>
              <a:gd name="connsiteY20" fmla="*/ 96013 h 1340218"/>
              <a:gd name="connsiteX0" fmla="*/ 0 w 5544616"/>
              <a:gd name="connsiteY0" fmla="*/ 96013 h 2167525"/>
              <a:gd name="connsiteX1" fmla="*/ 96013 w 5544616"/>
              <a:gd name="connsiteY1" fmla="*/ 0 h 2167525"/>
              <a:gd name="connsiteX2" fmla="*/ 924103 w 5544616"/>
              <a:gd name="connsiteY2" fmla="*/ 0 h 2167525"/>
              <a:gd name="connsiteX3" fmla="*/ 924103 w 5544616"/>
              <a:gd name="connsiteY3" fmla="*/ 0 h 2167525"/>
              <a:gd name="connsiteX4" fmla="*/ 2310257 w 5544616"/>
              <a:gd name="connsiteY4" fmla="*/ 0 h 2167525"/>
              <a:gd name="connsiteX5" fmla="*/ 5448603 w 5544616"/>
              <a:gd name="connsiteY5" fmla="*/ 0 h 2167525"/>
              <a:gd name="connsiteX6" fmla="*/ 5544616 w 5544616"/>
              <a:gd name="connsiteY6" fmla="*/ 96013 h 2167525"/>
              <a:gd name="connsiteX7" fmla="*/ 5544616 w 5544616"/>
              <a:gd name="connsiteY7" fmla="*/ 336037 h 2167525"/>
              <a:gd name="connsiteX8" fmla="*/ 5544616 w 5544616"/>
              <a:gd name="connsiteY8" fmla="*/ 336037 h 2167525"/>
              <a:gd name="connsiteX9" fmla="*/ 5544616 w 5544616"/>
              <a:gd name="connsiteY9" fmla="*/ 480053 h 2167525"/>
              <a:gd name="connsiteX10" fmla="*/ 5544616 w 5544616"/>
              <a:gd name="connsiteY10" fmla="*/ 480051 h 2167525"/>
              <a:gd name="connsiteX11" fmla="*/ 5448603 w 5544616"/>
              <a:gd name="connsiteY11" fmla="*/ 576064 h 2167525"/>
              <a:gd name="connsiteX12" fmla="*/ 3418637 w 5544616"/>
              <a:gd name="connsiteY12" fmla="*/ 612869 h 2167525"/>
              <a:gd name="connsiteX13" fmla="*/ 3386838 w 5544616"/>
              <a:gd name="connsiteY13" fmla="*/ 2167525 h 2167525"/>
              <a:gd name="connsiteX14" fmla="*/ 2960255 w 5544616"/>
              <a:gd name="connsiteY14" fmla="*/ 614812 h 2167525"/>
              <a:gd name="connsiteX15" fmla="*/ 96013 w 5544616"/>
              <a:gd name="connsiteY15" fmla="*/ 576064 h 2167525"/>
              <a:gd name="connsiteX16" fmla="*/ 0 w 5544616"/>
              <a:gd name="connsiteY16" fmla="*/ 480051 h 2167525"/>
              <a:gd name="connsiteX17" fmla="*/ 0 w 5544616"/>
              <a:gd name="connsiteY17" fmla="*/ 480053 h 2167525"/>
              <a:gd name="connsiteX18" fmla="*/ 0 w 5544616"/>
              <a:gd name="connsiteY18" fmla="*/ 336037 h 2167525"/>
              <a:gd name="connsiteX19" fmla="*/ 0 w 5544616"/>
              <a:gd name="connsiteY19" fmla="*/ 336037 h 2167525"/>
              <a:gd name="connsiteX20" fmla="*/ 0 w 5544616"/>
              <a:gd name="connsiteY20" fmla="*/ 96013 h 2167525"/>
              <a:gd name="connsiteX0" fmla="*/ 0 w 5544616"/>
              <a:gd name="connsiteY0" fmla="*/ 96013 h 2167525"/>
              <a:gd name="connsiteX1" fmla="*/ 96013 w 5544616"/>
              <a:gd name="connsiteY1" fmla="*/ 0 h 2167525"/>
              <a:gd name="connsiteX2" fmla="*/ 924103 w 5544616"/>
              <a:gd name="connsiteY2" fmla="*/ 0 h 2167525"/>
              <a:gd name="connsiteX3" fmla="*/ 924103 w 5544616"/>
              <a:gd name="connsiteY3" fmla="*/ 0 h 2167525"/>
              <a:gd name="connsiteX4" fmla="*/ 2310257 w 5544616"/>
              <a:gd name="connsiteY4" fmla="*/ 0 h 2167525"/>
              <a:gd name="connsiteX5" fmla="*/ 5448603 w 5544616"/>
              <a:gd name="connsiteY5" fmla="*/ 0 h 2167525"/>
              <a:gd name="connsiteX6" fmla="*/ 5544616 w 5544616"/>
              <a:gd name="connsiteY6" fmla="*/ 96013 h 2167525"/>
              <a:gd name="connsiteX7" fmla="*/ 5544616 w 5544616"/>
              <a:gd name="connsiteY7" fmla="*/ 336037 h 2167525"/>
              <a:gd name="connsiteX8" fmla="*/ 5544616 w 5544616"/>
              <a:gd name="connsiteY8" fmla="*/ 336037 h 2167525"/>
              <a:gd name="connsiteX9" fmla="*/ 5544616 w 5544616"/>
              <a:gd name="connsiteY9" fmla="*/ 480053 h 2167525"/>
              <a:gd name="connsiteX10" fmla="*/ 5544616 w 5544616"/>
              <a:gd name="connsiteY10" fmla="*/ 480051 h 2167525"/>
              <a:gd name="connsiteX11" fmla="*/ 5448603 w 5544616"/>
              <a:gd name="connsiteY11" fmla="*/ 576064 h 2167525"/>
              <a:gd name="connsiteX12" fmla="*/ 3291698 w 5544616"/>
              <a:gd name="connsiteY12" fmla="*/ 612869 h 2167525"/>
              <a:gd name="connsiteX13" fmla="*/ 3386838 w 5544616"/>
              <a:gd name="connsiteY13" fmla="*/ 2167525 h 2167525"/>
              <a:gd name="connsiteX14" fmla="*/ 2960255 w 5544616"/>
              <a:gd name="connsiteY14" fmla="*/ 614812 h 2167525"/>
              <a:gd name="connsiteX15" fmla="*/ 96013 w 5544616"/>
              <a:gd name="connsiteY15" fmla="*/ 576064 h 2167525"/>
              <a:gd name="connsiteX16" fmla="*/ 0 w 5544616"/>
              <a:gd name="connsiteY16" fmla="*/ 480051 h 2167525"/>
              <a:gd name="connsiteX17" fmla="*/ 0 w 5544616"/>
              <a:gd name="connsiteY17" fmla="*/ 480053 h 2167525"/>
              <a:gd name="connsiteX18" fmla="*/ 0 w 5544616"/>
              <a:gd name="connsiteY18" fmla="*/ 336037 h 2167525"/>
              <a:gd name="connsiteX19" fmla="*/ 0 w 5544616"/>
              <a:gd name="connsiteY19" fmla="*/ 336037 h 2167525"/>
              <a:gd name="connsiteX20" fmla="*/ 0 w 5544616"/>
              <a:gd name="connsiteY20" fmla="*/ 96013 h 2167525"/>
              <a:gd name="connsiteX0" fmla="*/ 0 w 5544616"/>
              <a:gd name="connsiteY0" fmla="*/ 96013 h 1934570"/>
              <a:gd name="connsiteX1" fmla="*/ 96013 w 5544616"/>
              <a:gd name="connsiteY1" fmla="*/ 0 h 1934570"/>
              <a:gd name="connsiteX2" fmla="*/ 924103 w 5544616"/>
              <a:gd name="connsiteY2" fmla="*/ 0 h 1934570"/>
              <a:gd name="connsiteX3" fmla="*/ 924103 w 5544616"/>
              <a:gd name="connsiteY3" fmla="*/ 0 h 1934570"/>
              <a:gd name="connsiteX4" fmla="*/ 2310257 w 5544616"/>
              <a:gd name="connsiteY4" fmla="*/ 0 h 1934570"/>
              <a:gd name="connsiteX5" fmla="*/ 5448603 w 5544616"/>
              <a:gd name="connsiteY5" fmla="*/ 0 h 1934570"/>
              <a:gd name="connsiteX6" fmla="*/ 5544616 w 5544616"/>
              <a:gd name="connsiteY6" fmla="*/ 96013 h 1934570"/>
              <a:gd name="connsiteX7" fmla="*/ 5544616 w 5544616"/>
              <a:gd name="connsiteY7" fmla="*/ 336037 h 1934570"/>
              <a:gd name="connsiteX8" fmla="*/ 5544616 w 5544616"/>
              <a:gd name="connsiteY8" fmla="*/ 336037 h 1934570"/>
              <a:gd name="connsiteX9" fmla="*/ 5544616 w 5544616"/>
              <a:gd name="connsiteY9" fmla="*/ 480053 h 1934570"/>
              <a:gd name="connsiteX10" fmla="*/ 5544616 w 5544616"/>
              <a:gd name="connsiteY10" fmla="*/ 480051 h 1934570"/>
              <a:gd name="connsiteX11" fmla="*/ 5448603 w 5544616"/>
              <a:gd name="connsiteY11" fmla="*/ 576064 h 1934570"/>
              <a:gd name="connsiteX12" fmla="*/ 3291698 w 5544616"/>
              <a:gd name="connsiteY12" fmla="*/ 612869 h 1934570"/>
              <a:gd name="connsiteX13" fmla="*/ 3344525 w 5544616"/>
              <a:gd name="connsiteY13" fmla="*/ 1934570 h 1934570"/>
              <a:gd name="connsiteX14" fmla="*/ 2960255 w 5544616"/>
              <a:gd name="connsiteY14" fmla="*/ 614812 h 1934570"/>
              <a:gd name="connsiteX15" fmla="*/ 96013 w 5544616"/>
              <a:gd name="connsiteY15" fmla="*/ 576064 h 1934570"/>
              <a:gd name="connsiteX16" fmla="*/ 0 w 5544616"/>
              <a:gd name="connsiteY16" fmla="*/ 480051 h 1934570"/>
              <a:gd name="connsiteX17" fmla="*/ 0 w 5544616"/>
              <a:gd name="connsiteY17" fmla="*/ 480053 h 1934570"/>
              <a:gd name="connsiteX18" fmla="*/ 0 w 5544616"/>
              <a:gd name="connsiteY18" fmla="*/ 336037 h 1934570"/>
              <a:gd name="connsiteX19" fmla="*/ 0 w 5544616"/>
              <a:gd name="connsiteY19" fmla="*/ 336037 h 1934570"/>
              <a:gd name="connsiteX20" fmla="*/ 0 w 5544616"/>
              <a:gd name="connsiteY20" fmla="*/ 96013 h 193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44616" h="1934570">
                <a:moveTo>
                  <a:pt x="0" y="96013"/>
                </a:moveTo>
                <a:cubicBezTo>
                  <a:pt x="0" y="42986"/>
                  <a:pt x="42986" y="0"/>
                  <a:pt x="96013" y="0"/>
                </a:cubicBezTo>
                <a:lnTo>
                  <a:pt x="924103" y="0"/>
                </a:lnTo>
                <a:lnTo>
                  <a:pt x="924103" y="0"/>
                </a:lnTo>
                <a:lnTo>
                  <a:pt x="2310257" y="0"/>
                </a:lnTo>
                <a:lnTo>
                  <a:pt x="5448603" y="0"/>
                </a:lnTo>
                <a:cubicBezTo>
                  <a:pt x="5501630" y="0"/>
                  <a:pt x="5544616" y="42986"/>
                  <a:pt x="5544616" y="96013"/>
                </a:cubicBezTo>
                <a:lnTo>
                  <a:pt x="5544616" y="336037"/>
                </a:lnTo>
                <a:lnTo>
                  <a:pt x="5544616" y="336037"/>
                </a:lnTo>
                <a:lnTo>
                  <a:pt x="5544616" y="480053"/>
                </a:lnTo>
                <a:lnTo>
                  <a:pt x="5544616" y="480051"/>
                </a:lnTo>
                <a:cubicBezTo>
                  <a:pt x="5544616" y="533078"/>
                  <a:pt x="5501630" y="576064"/>
                  <a:pt x="5448603" y="576064"/>
                </a:cubicBezTo>
                <a:lnTo>
                  <a:pt x="3291698" y="612869"/>
                </a:lnTo>
                <a:lnTo>
                  <a:pt x="3344525" y="1934570"/>
                </a:lnTo>
                <a:lnTo>
                  <a:pt x="2960255" y="614812"/>
                </a:lnTo>
                <a:lnTo>
                  <a:pt x="96013" y="576064"/>
                </a:lnTo>
                <a:cubicBezTo>
                  <a:pt x="42986" y="576064"/>
                  <a:pt x="0" y="533078"/>
                  <a:pt x="0" y="480051"/>
                </a:cubicBezTo>
                <a:lnTo>
                  <a:pt x="0" y="480053"/>
                </a:lnTo>
                <a:lnTo>
                  <a:pt x="0" y="336037"/>
                </a:lnTo>
                <a:lnTo>
                  <a:pt x="0" y="336037"/>
                </a:lnTo>
                <a:lnTo>
                  <a:pt x="0" y="96013"/>
                </a:lnTo>
                <a:close/>
              </a:path>
            </a:pathLst>
          </a:custGeom>
          <a:solidFill>
            <a:schemeClr val="bg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1619672" y="6021288"/>
            <a:ext cx="7200800" cy="646331"/>
          </a:xfrm>
          <a:prstGeom prst="rect">
            <a:avLst/>
          </a:prstGeom>
        </p:spPr>
        <p:txBody>
          <a:bodyPr wrap="square">
            <a:spAutoFit/>
          </a:bodyPr>
          <a:lstStyle/>
          <a:p>
            <a:pPr algn="ctr"/>
            <a:r>
              <a:rPr lang="en-US" dirty="0"/>
              <a:t>‘</a:t>
            </a:r>
            <a:r>
              <a:rPr lang="en-US" b="1" dirty="0" smtClean="0"/>
              <a:t>Lossless</a:t>
            </a:r>
            <a:r>
              <a:rPr lang="en-US" dirty="0" smtClean="0"/>
              <a:t>’ </a:t>
            </a:r>
            <a:r>
              <a:rPr lang="en-US" dirty="0"/>
              <a:t>means that there is </a:t>
            </a:r>
            <a:r>
              <a:rPr lang="en-US" dirty="0" smtClean="0"/>
              <a:t>no </a:t>
            </a:r>
            <a:r>
              <a:rPr lang="en-US" dirty="0"/>
              <a:t>loss in the quality of the image when it is compressed</a:t>
            </a:r>
          </a:p>
        </p:txBody>
      </p:sp>
    </p:spTree>
    <p:extLst>
      <p:ext uri="{BB962C8B-B14F-4D97-AF65-F5344CB8AC3E}">
        <p14:creationId xmlns:p14="http://schemas.microsoft.com/office/powerpoint/2010/main" val="2584373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208315" y="1124744"/>
            <a:ext cx="8727370" cy="3139321"/>
          </a:xfrm>
          <a:prstGeom prst="rect">
            <a:avLst/>
          </a:prstGeom>
        </p:spPr>
        <p:txBody>
          <a:bodyPr wrap="square">
            <a:spAutoFit/>
          </a:bodyPr>
          <a:lstStyle/>
          <a:p>
            <a:pPr>
              <a:buClr>
                <a:srgbClr val="0070C0"/>
              </a:buClr>
            </a:pPr>
            <a:r>
              <a:rPr lang="en-US" sz="2200" b="1" dirty="0" smtClean="0">
                <a:solidFill>
                  <a:schemeClr val="tx2"/>
                </a:solidFill>
              </a:rPr>
              <a:t>Bitmap </a:t>
            </a:r>
            <a:r>
              <a:rPr lang="en-US" sz="2200" b="1" dirty="0">
                <a:solidFill>
                  <a:schemeClr val="tx2"/>
                </a:solidFill>
              </a:rPr>
              <a:t>images</a:t>
            </a:r>
          </a:p>
          <a:p>
            <a:pPr marL="457200" indent="-457200">
              <a:buClr>
                <a:srgbClr val="0070C0"/>
              </a:buClr>
              <a:buFont typeface="Wingdings 3" panose="05040102010807070707" pitchFamily="18" charset="2"/>
              <a:buChar char=""/>
            </a:pPr>
            <a:r>
              <a:rPr lang="en-US" sz="2200" dirty="0"/>
              <a:t>Some of the formats use </a:t>
            </a:r>
            <a:r>
              <a:rPr lang="en-US" sz="2200" b="1" dirty="0">
                <a:solidFill>
                  <a:srgbClr val="FF0000"/>
                </a:solidFill>
              </a:rPr>
              <a:t>compression</a:t>
            </a:r>
            <a:r>
              <a:rPr lang="en-US" sz="2200" dirty="0"/>
              <a:t>. This allows you to make the image size smaller than the original. However, when </a:t>
            </a:r>
            <a:r>
              <a:rPr lang="en-US" sz="2200" dirty="0" smtClean="0"/>
              <a:t>an image </a:t>
            </a:r>
            <a:r>
              <a:rPr lang="en-US" sz="2200" dirty="0"/>
              <a:t>is compressed some data is lost and this can affect the quality of the image, especially if it is heavily compressed.</a:t>
            </a:r>
          </a:p>
          <a:p>
            <a:pPr marL="457200" indent="-457200">
              <a:buClr>
                <a:srgbClr val="0070C0"/>
              </a:buClr>
              <a:buFont typeface="Wingdings 3" panose="05040102010807070707" pitchFamily="18" charset="2"/>
              <a:buChar char=""/>
            </a:pPr>
            <a:r>
              <a:rPr lang="en-US" sz="2200" dirty="0"/>
              <a:t>JPEG images suffer from this the most, but the advantage is that a heavily compressed image will be a lot smaller than </a:t>
            </a:r>
            <a:r>
              <a:rPr lang="en-US" sz="2200" dirty="0" smtClean="0"/>
              <a:t>the original </a:t>
            </a:r>
            <a:r>
              <a:rPr lang="en-US" sz="2200" dirty="0"/>
              <a:t>so it will load faster and the image will display more quickly on a web page.</a:t>
            </a:r>
          </a:p>
        </p:txBody>
      </p:sp>
      <p:pic>
        <p:nvPicPr>
          <p:cNvPr id="36866" name="Picture 2" descr="Image result for lossy compres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315" y="4264064"/>
            <a:ext cx="8727370" cy="2405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78244"/>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5" name="Rectangle 20"/>
          <p:cNvSpPr/>
          <p:nvPr/>
        </p:nvSpPr>
        <p:spPr>
          <a:xfrm>
            <a:off x="179512" y="1193370"/>
            <a:ext cx="8708513" cy="122751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Compression</a:t>
            </a:r>
            <a:r>
              <a:rPr lang="en-US" sz="2280" b="1" dirty="0">
                <a:solidFill>
                  <a:srgbClr val="C00000"/>
                </a:solidFill>
                <a:latin typeface="Arial" panose="020B0604020202020204" pitchFamily="34" charset="0"/>
                <a:cs typeface="Arial" panose="020B0604020202020204" pitchFamily="34" charset="0"/>
              </a:rPr>
              <a:t>: </a:t>
            </a:r>
            <a:r>
              <a:rPr lang="en-US" sz="2280" dirty="0">
                <a:solidFill>
                  <a:srgbClr val="000000"/>
                </a:solidFill>
                <a:latin typeface="Arial" panose="020B0604020202020204" pitchFamily="34" charset="0"/>
                <a:cs typeface="Arial" panose="020B0604020202020204" pitchFamily="34" charset="0"/>
              </a:rPr>
              <a:t>The process of reducing the bit-size of a data file by removing unnecessary information.</a:t>
            </a:r>
            <a:endParaRPr lang="en-GB" sz="228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949270">
            <a:off x="8600851" y="99899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14"/>
          <p:cNvSpPr/>
          <p:nvPr/>
        </p:nvSpPr>
        <p:spPr>
          <a:xfrm>
            <a:off x="179512" y="2493654"/>
            <a:ext cx="8727562" cy="418336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7241"/>
              <a:gd name="connsiteX1" fmla="*/ 8708512 w 8708512"/>
              <a:gd name="connsiteY1" fmla="*/ 0 h 857241"/>
              <a:gd name="connsiteX2" fmla="*/ 8708512 w 8708512"/>
              <a:gd name="connsiteY2" fmla="*/ 801671 h 857241"/>
              <a:gd name="connsiteX3" fmla="*/ 82062 w 8708512"/>
              <a:gd name="connsiteY3" fmla="*/ 824775 h 857241"/>
              <a:gd name="connsiteX4" fmla="*/ 0 w 8708512"/>
              <a:gd name="connsiteY4" fmla="*/ 0 h 857241"/>
              <a:gd name="connsiteX0" fmla="*/ 0 w 8708512"/>
              <a:gd name="connsiteY0" fmla="*/ 0 h 850618"/>
              <a:gd name="connsiteX1" fmla="*/ 8708512 w 8708512"/>
              <a:gd name="connsiteY1" fmla="*/ 0 h 850618"/>
              <a:gd name="connsiteX2" fmla="*/ 8708512 w 8708512"/>
              <a:gd name="connsiteY2" fmla="*/ 801671 h 850618"/>
              <a:gd name="connsiteX3" fmla="*/ 82062 w 8708512"/>
              <a:gd name="connsiteY3" fmla="*/ 824775 h 850618"/>
              <a:gd name="connsiteX4" fmla="*/ 0 w 8708512"/>
              <a:gd name="connsiteY4" fmla="*/ 0 h 850618"/>
              <a:gd name="connsiteX0" fmla="*/ 0 w 8727562"/>
              <a:gd name="connsiteY0" fmla="*/ 0 h 865899"/>
              <a:gd name="connsiteX1" fmla="*/ 8708512 w 8727562"/>
              <a:gd name="connsiteY1" fmla="*/ 0 h 865899"/>
              <a:gd name="connsiteX2" fmla="*/ 8727562 w 8727562"/>
              <a:gd name="connsiteY2" fmla="*/ 824955 h 865899"/>
              <a:gd name="connsiteX3" fmla="*/ 82062 w 8727562"/>
              <a:gd name="connsiteY3" fmla="*/ 824775 h 865899"/>
              <a:gd name="connsiteX4" fmla="*/ 0 w 8727562"/>
              <a:gd name="connsiteY4" fmla="*/ 0 h 865899"/>
              <a:gd name="connsiteX0" fmla="*/ 0 w 8727562"/>
              <a:gd name="connsiteY0" fmla="*/ 0 h 852179"/>
              <a:gd name="connsiteX1" fmla="*/ 8708512 w 8727562"/>
              <a:gd name="connsiteY1" fmla="*/ 0 h 852179"/>
              <a:gd name="connsiteX2" fmla="*/ 8727562 w 8727562"/>
              <a:gd name="connsiteY2" fmla="*/ 824955 h 852179"/>
              <a:gd name="connsiteX3" fmla="*/ 82062 w 8727562"/>
              <a:gd name="connsiteY3" fmla="*/ 824775 h 852179"/>
              <a:gd name="connsiteX4" fmla="*/ 0 w 8727562"/>
              <a:gd name="connsiteY4" fmla="*/ 0 h 852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62" h="852179">
                <a:moveTo>
                  <a:pt x="0" y="0"/>
                </a:moveTo>
                <a:lnTo>
                  <a:pt x="8708512" y="0"/>
                </a:lnTo>
                <a:lnTo>
                  <a:pt x="8727562" y="824955"/>
                </a:lnTo>
                <a:cubicBezTo>
                  <a:pt x="4933283" y="879879"/>
                  <a:pt x="2976595" y="836689"/>
                  <a:pt x="82062" y="824775"/>
                </a:cubicBezTo>
                <a:cubicBezTo>
                  <a:pt x="-3907" y="612259"/>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rIns="4572000">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800100" indent="-800100">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10.2.3</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a:t>
            </a:r>
            <a:r>
              <a:rPr lang="en-US" sz="2000" b="1" dirty="0" smtClean="0">
                <a:solidFill>
                  <a:srgbClr val="000000"/>
                </a:solidFill>
                <a:latin typeface="Arial" panose="020B0604020202020204" pitchFamily="34" charset="0"/>
                <a:cs typeface="Arial" panose="020B0604020202020204" pitchFamily="34" charset="0"/>
              </a:rPr>
              <a:t>a</a:t>
            </a:r>
            <a:r>
              <a:rPr lang="en-US" sz="2000" b="1" dirty="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Find two PNG images, like the ones </a:t>
            </a:r>
            <a:r>
              <a:rPr lang="en-US" sz="2000" dirty="0" smtClean="0">
                <a:solidFill>
                  <a:srgbClr val="000000"/>
                </a:solidFill>
                <a:latin typeface="Arial" panose="020B0604020202020204" pitchFamily="34" charset="0"/>
                <a:cs typeface="Arial" panose="020B0604020202020204" pitchFamily="34" charset="0"/>
              </a:rPr>
              <a:t>right. </a:t>
            </a:r>
            <a:r>
              <a:rPr lang="en-US" sz="2000" dirty="0">
                <a:solidFill>
                  <a:srgbClr val="000000"/>
                </a:solidFill>
                <a:latin typeface="Arial" panose="020B0604020202020204" pitchFamily="34" charset="0"/>
                <a:cs typeface="Arial" panose="020B0604020202020204" pitchFamily="34" charset="0"/>
              </a:rPr>
              <a:t>One should be an artwork with a transparent background and one </a:t>
            </a:r>
            <a:r>
              <a:rPr lang="en-US" sz="2000" dirty="0" smtClean="0">
                <a:solidFill>
                  <a:srgbClr val="000000"/>
                </a:solidFill>
                <a:latin typeface="Arial" panose="020B0604020202020204" pitchFamily="34" charset="0"/>
                <a:cs typeface="Arial" panose="020B0604020202020204" pitchFamily="34" charset="0"/>
              </a:rPr>
              <a:t>a photograph.</a:t>
            </a:r>
          </a:p>
          <a:p>
            <a:pPr marL="800100" indent="-800100">
              <a:buClr>
                <a:srgbClr val="C00000"/>
              </a:buClr>
              <a:tabLst>
                <a:tab pos="2420938" algn="l"/>
              </a:tabLst>
            </a:pPr>
            <a:r>
              <a:rPr lang="en-US" sz="2000" dirty="0" smtClean="0">
                <a:solidFill>
                  <a:srgbClr val="000000"/>
                </a:solidFill>
                <a:latin typeface="Arial" panose="020B0604020202020204" pitchFamily="34" charset="0"/>
                <a:cs typeface="Arial" panose="020B0604020202020204" pitchFamily="34" charset="0"/>
              </a:rPr>
              <a:t>	</a:t>
            </a:r>
            <a:r>
              <a:rPr lang="en-US" sz="2000" b="1" dirty="0" smtClean="0">
                <a:solidFill>
                  <a:srgbClr val="000000"/>
                </a:solidFill>
                <a:latin typeface="Arial" panose="020B0604020202020204" pitchFamily="34" charset="0"/>
                <a:cs typeface="Arial" panose="020B0604020202020204" pitchFamily="34" charset="0"/>
              </a:rPr>
              <a:t>b</a:t>
            </a:r>
            <a:r>
              <a:rPr lang="en-US" sz="2000" b="1" dirty="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Using a suitable program, save both images as JPEG and GIF files.</a:t>
            </a:r>
          </a:p>
          <a:p>
            <a:pPr marL="800100" indent="-800100">
              <a:buClr>
                <a:srgbClr val="C00000"/>
              </a:buClr>
              <a:tabLst>
                <a:tab pos="2420938" algn="l"/>
              </a:tabLst>
            </a:pPr>
            <a:r>
              <a:rPr lang="en-US" sz="2000" dirty="0" smtClean="0">
                <a:solidFill>
                  <a:srgbClr val="000000"/>
                </a:solidFill>
                <a:latin typeface="Arial" panose="020B0604020202020204" pitchFamily="34" charset="0"/>
                <a:cs typeface="Arial" panose="020B0604020202020204" pitchFamily="34" charset="0"/>
              </a:rPr>
              <a:t>	</a:t>
            </a:r>
            <a:r>
              <a:rPr lang="en-US" sz="2000" b="1" dirty="0" smtClean="0">
                <a:solidFill>
                  <a:srgbClr val="000000"/>
                </a:solidFill>
                <a:latin typeface="Arial" panose="020B0604020202020204" pitchFamily="34" charset="0"/>
                <a:cs typeface="Arial" panose="020B0604020202020204" pitchFamily="34" charset="0"/>
              </a:rPr>
              <a:t>c</a:t>
            </a:r>
            <a:r>
              <a:rPr lang="en-US" sz="2000" b="1" dirty="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Use the information about the image to complete the following table for each image.</a:t>
            </a:r>
            <a:endParaRPr lang="en-GB" sz="2000" dirty="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35825" t="19813" r="37401" b="50000"/>
          <a:stretch/>
        </p:blipFill>
        <p:spPr>
          <a:xfrm>
            <a:off x="4499992" y="2602237"/>
            <a:ext cx="2448272" cy="1656184"/>
          </a:xfrm>
          <a:prstGeom prst="rect">
            <a:avLst/>
          </a:prstGeom>
        </p:spPr>
      </p:pic>
      <p:pic>
        <p:nvPicPr>
          <p:cNvPr id="3" name="Picture 2"/>
          <p:cNvPicPr>
            <a:picLocks noChangeAspect="1"/>
          </p:cNvPicPr>
          <p:nvPr/>
        </p:nvPicPr>
        <p:blipFill rotWithShape="1">
          <a:blip r:embed="rId3"/>
          <a:srcRect l="39762" t="52625" r="41338" b="9313"/>
          <a:stretch/>
        </p:blipFill>
        <p:spPr>
          <a:xfrm>
            <a:off x="7092280" y="2564904"/>
            <a:ext cx="1728192" cy="2088232"/>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2195191563"/>
              </p:ext>
            </p:extLst>
          </p:nvPr>
        </p:nvGraphicFramePr>
        <p:xfrm>
          <a:off x="4499992" y="4761368"/>
          <a:ext cx="4320480" cy="1763976"/>
        </p:xfrm>
        <a:graphic>
          <a:graphicData uri="http://schemas.openxmlformats.org/drawingml/2006/table">
            <a:tbl>
              <a:tblPr firstRow="1" bandRow="1">
                <a:tableStyleId>{7DF18680-E054-41AD-8BC1-D1AEF772440D}</a:tableStyleId>
              </a:tblPr>
              <a:tblGrid>
                <a:gridCol w="731582"/>
                <a:gridCol w="1428658"/>
                <a:gridCol w="766537"/>
                <a:gridCol w="1393703"/>
              </a:tblGrid>
              <a:tr h="286211">
                <a:tc>
                  <a:txBody>
                    <a:bodyPr/>
                    <a:lstStyle/>
                    <a:p>
                      <a:r>
                        <a:rPr lang="en-US" sz="1500" dirty="0" smtClean="0">
                          <a:latin typeface="Arial" panose="020B0604020202020204" pitchFamily="34" charset="0"/>
                          <a:cs typeface="Arial" panose="020B0604020202020204" pitchFamily="34" charset="0"/>
                        </a:rPr>
                        <a:t>Name</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Transparency</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File Size</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latin typeface="Arial" panose="020B0604020202020204" pitchFamily="34" charset="0"/>
                          <a:cs typeface="Arial" panose="020B0604020202020204" pitchFamily="34" charset="0"/>
                        </a:rPr>
                        <a:t>Image Quality</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5112">
                <a:tc>
                  <a:txBody>
                    <a:bodyPr/>
                    <a:lstStyle/>
                    <a:p>
                      <a:r>
                        <a:rPr lang="en-US" sz="1500" dirty="0" smtClean="0">
                          <a:latin typeface="Arial" panose="020B0604020202020204" pitchFamily="34" charset="0"/>
                          <a:cs typeface="Arial" panose="020B0604020202020204" pitchFamily="34" charset="0"/>
                        </a:rPr>
                        <a:t>PNG</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5112">
                <a:tc>
                  <a:txBody>
                    <a:bodyPr/>
                    <a:lstStyle/>
                    <a:p>
                      <a:r>
                        <a:rPr lang="en-US" sz="1500" dirty="0" smtClean="0">
                          <a:latin typeface="Arial" panose="020B0604020202020204" pitchFamily="34" charset="0"/>
                          <a:cs typeface="Arial" panose="020B0604020202020204" pitchFamily="34" charset="0"/>
                        </a:rPr>
                        <a:t>JPEG</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5112">
                <a:tc>
                  <a:txBody>
                    <a:bodyPr/>
                    <a:lstStyle/>
                    <a:p>
                      <a:r>
                        <a:rPr lang="en-US" sz="1500" dirty="0" smtClean="0">
                          <a:latin typeface="Arial" panose="020B0604020202020204" pitchFamily="34" charset="0"/>
                          <a:cs typeface="Arial" panose="020B0604020202020204" pitchFamily="34" charset="0"/>
                        </a:rPr>
                        <a:t>GIF</a:t>
                      </a:r>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Oval 7"/>
          <p:cNvSpPr/>
          <p:nvPr/>
        </p:nvSpPr>
        <p:spPr>
          <a:xfrm rot="1949270">
            <a:off x="8574342" y="2367151"/>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4054278"/>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208315" y="1124744"/>
            <a:ext cx="5659829" cy="5509200"/>
          </a:xfrm>
          <a:prstGeom prst="rect">
            <a:avLst/>
          </a:prstGeom>
        </p:spPr>
        <p:txBody>
          <a:bodyPr wrap="square">
            <a:spAutoFit/>
          </a:bodyPr>
          <a:lstStyle/>
          <a:p>
            <a:pPr>
              <a:buClr>
                <a:srgbClr val="0070C0"/>
              </a:buClr>
            </a:pPr>
            <a:r>
              <a:rPr lang="en-US" sz="2200" b="1" dirty="0" smtClean="0">
                <a:solidFill>
                  <a:schemeClr val="tx2"/>
                </a:solidFill>
              </a:rPr>
              <a:t>Vector </a:t>
            </a:r>
            <a:r>
              <a:rPr lang="en-US" sz="2200" b="1" dirty="0">
                <a:solidFill>
                  <a:schemeClr val="tx2"/>
                </a:solidFill>
              </a:rPr>
              <a:t>images</a:t>
            </a:r>
          </a:p>
          <a:p>
            <a:pPr marL="400050" indent="-400050">
              <a:buClr>
                <a:srgbClr val="0070C0"/>
              </a:buClr>
              <a:buFont typeface="Wingdings 3" panose="05040102010807070707" pitchFamily="18" charset="2"/>
              <a:buChar char=""/>
            </a:pPr>
            <a:r>
              <a:rPr lang="en-US" sz="2200" dirty="0"/>
              <a:t>Vector images are drawn to fit the screen using paths and control points. This means that the format contains the details </a:t>
            </a:r>
            <a:r>
              <a:rPr lang="en-US" sz="2200" dirty="0" smtClean="0"/>
              <a:t>of the </a:t>
            </a:r>
            <a:r>
              <a:rPr lang="en-US" sz="2200" dirty="0"/>
              <a:t>lines, shapes and curves used in the image and the computer uses mathematical calculations to draw these to </a:t>
            </a:r>
            <a:r>
              <a:rPr lang="en-US" sz="2200" dirty="0" smtClean="0"/>
              <a:t>correspond accurately </a:t>
            </a:r>
            <a:r>
              <a:rPr lang="en-US" sz="2200" dirty="0"/>
              <a:t>to the screen they are being viewed on.</a:t>
            </a:r>
          </a:p>
          <a:p>
            <a:pPr marL="400050" indent="-400050">
              <a:buClr>
                <a:srgbClr val="0070C0"/>
              </a:buClr>
              <a:buFont typeface="Wingdings 3" panose="05040102010807070707" pitchFamily="18" charset="2"/>
              <a:buChar char=""/>
            </a:pPr>
            <a:r>
              <a:rPr lang="en-US" sz="2200" dirty="0"/>
              <a:t>The big advantage of using vector images is that they are scalable. This means the image can be resized and will </a:t>
            </a:r>
            <a:r>
              <a:rPr lang="en-US" sz="2200" dirty="0" smtClean="0"/>
              <a:t>not pixelate </a:t>
            </a:r>
            <a:r>
              <a:rPr lang="en-US" sz="2200" dirty="0"/>
              <a:t>like a bitmap image does. </a:t>
            </a:r>
            <a:endParaRPr lang="en-US" sz="2200" dirty="0" smtClean="0"/>
          </a:p>
          <a:p>
            <a:pPr marL="400050" indent="-400050">
              <a:buClr>
                <a:srgbClr val="0070C0"/>
              </a:buClr>
              <a:buFont typeface="Wingdings 3" panose="05040102010807070707" pitchFamily="18" charset="2"/>
              <a:buChar char=""/>
            </a:pPr>
            <a:r>
              <a:rPr lang="en-US" sz="2200" dirty="0" smtClean="0"/>
              <a:t>Also</a:t>
            </a:r>
            <a:r>
              <a:rPr lang="en-US" sz="2200" dirty="0"/>
              <a:t>, vector images do not have to be square or rectangular like bitmap images; they </a:t>
            </a:r>
            <a:r>
              <a:rPr lang="en-US" sz="2200" dirty="0" smtClean="0"/>
              <a:t>can be </a:t>
            </a:r>
            <a:r>
              <a:rPr lang="en-US" sz="2200" dirty="0"/>
              <a:t>any shape</a:t>
            </a:r>
            <a:r>
              <a:rPr lang="en-US" sz="2200" dirty="0" smtClean="0"/>
              <a:t>.</a:t>
            </a:r>
            <a:endParaRPr lang="en-US" sz="2200" dirty="0"/>
          </a:p>
        </p:txBody>
      </p:sp>
      <p:pic>
        <p:nvPicPr>
          <p:cNvPr id="2" name="Picture 1"/>
          <p:cNvPicPr>
            <a:picLocks noChangeAspect="1"/>
          </p:cNvPicPr>
          <p:nvPr/>
        </p:nvPicPr>
        <p:blipFill rotWithShape="1">
          <a:blip r:embed="rId3"/>
          <a:srcRect l="34250" t="21126" r="35038" b="6688"/>
          <a:stretch/>
        </p:blipFill>
        <p:spPr>
          <a:xfrm>
            <a:off x="5868144" y="1139973"/>
            <a:ext cx="3024336" cy="4161235"/>
          </a:xfrm>
          <a:prstGeom prst="rect">
            <a:avLst/>
          </a:prstGeom>
        </p:spPr>
      </p:pic>
      <p:sp>
        <p:nvSpPr>
          <p:cNvPr id="6" name="TextBox 5"/>
          <p:cNvSpPr txBox="1"/>
          <p:nvPr/>
        </p:nvSpPr>
        <p:spPr>
          <a:xfrm>
            <a:off x="5868144" y="5373216"/>
            <a:ext cx="3096344" cy="1323439"/>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000" dirty="0" smtClean="0"/>
              <a:t>This shows the effect of resizing a vector image compared with resizing a bitmap image</a:t>
            </a:r>
            <a:endParaRPr lang="en-GB" sz="2000" dirty="0"/>
          </a:p>
        </p:txBody>
      </p:sp>
    </p:spTree>
    <p:extLst>
      <p:ext uri="{BB962C8B-B14F-4D97-AF65-F5344CB8AC3E}">
        <p14:creationId xmlns:p14="http://schemas.microsoft.com/office/powerpoint/2010/main" val="2144485087"/>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dirty="0" smtClean="0"/>
              <a:t>10.2 </a:t>
            </a:r>
            <a:r>
              <a:rPr lang="en-US" dirty="0"/>
              <a:t>– Image </a:t>
            </a:r>
            <a:r>
              <a:rPr lang="en-US" dirty="0" smtClean="0"/>
              <a:t>Size </a:t>
            </a:r>
            <a:r>
              <a:rPr lang="en-US" dirty="0"/>
              <a:t>and </a:t>
            </a:r>
            <a:r>
              <a:rPr lang="en-US" dirty="0" smtClean="0"/>
              <a:t>File Types</a:t>
            </a:r>
            <a:endParaRPr lang="en-GB" b="1" dirty="0" smtClean="0"/>
          </a:p>
        </p:txBody>
      </p:sp>
      <p:sp>
        <p:nvSpPr>
          <p:cNvPr id="14" name="Rectangle 13"/>
          <p:cNvSpPr/>
          <p:nvPr/>
        </p:nvSpPr>
        <p:spPr>
          <a:xfrm>
            <a:off x="208315" y="1124744"/>
            <a:ext cx="4939749" cy="5262979"/>
          </a:xfrm>
          <a:prstGeom prst="rect">
            <a:avLst/>
          </a:prstGeom>
        </p:spPr>
        <p:txBody>
          <a:bodyPr wrap="square">
            <a:spAutoFit/>
          </a:bodyPr>
          <a:lstStyle/>
          <a:p>
            <a:pPr>
              <a:buClr>
                <a:srgbClr val="0070C0"/>
              </a:buClr>
            </a:pPr>
            <a:r>
              <a:rPr lang="en-US" sz="2400" b="1" dirty="0" smtClean="0">
                <a:solidFill>
                  <a:schemeClr val="tx2"/>
                </a:solidFill>
              </a:rPr>
              <a:t>Vector </a:t>
            </a:r>
            <a:r>
              <a:rPr lang="en-US" sz="2400" b="1" dirty="0">
                <a:solidFill>
                  <a:schemeClr val="tx2"/>
                </a:solidFill>
              </a:rPr>
              <a:t>images</a:t>
            </a:r>
          </a:p>
          <a:p>
            <a:pPr marL="457200" indent="-457200">
              <a:buClr>
                <a:srgbClr val="0070C0"/>
              </a:buClr>
              <a:buFont typeface="Wingdings 3" panose="05040102010807070707" pitchFamily="18" charset="2"/>
              <a:buChar char=""/>
            </a:pPr>
            <a:r>
              <a:rPr lang="en-US" sz="2400" dirty="0" smtClean="0"/>
              <a:t>There </a:t>
            </a:r>
            <a:r>
              <a:rPr lang="en-US" sz="2400" dirty="0"/>
              <a:t>are limitations to using vector images, however. Complex images, such as photographs, are too complicated </a:t>
            </a:r>
            <a:r>
              <a:rPr lang="en-US" sz="2400" dirty="0" smtClean="0"/>
              <a:t>to produce </a:t>
            </a:r>
            <a:r>
              <a:rPr lang="en-US" sz="2400" dirty="0"/>
              <a:t>as vector images because of the number of calculations needed to draw them to match a screen.</a:t>
            </a:r>
          </a:p>
          <a:p>
            <a:pPr marL="457200" indent="-457200">
              <a:buClr>
                <a:srgbClr val="0070C0"/>
              </a:buClr>
              <a:buFont typeface="Wingdings 3" panose="05040102010807070707" pitchFamily="18" charset="2"/>
              <a:buChar char=""/>
            </a:pPr>
            <a:r>
              <a:rPr lang="en-US" sz="2400" dirty="0"/>
              <a:t>The standard file format for a vector image is a </a:t>
            </a:r>
            <a:r>
              <a:rPr lang="en-US" sz="2400" dirty="0" smtClean="0"/>
              <a:t/>
            </a:r>
            <a:br>
              <a:rPr lang="en-US" sz="2400" dirty="0" smtClean="0"/>
            </a:br>
            <a:r>
              <a:rPr lang="en-US" sz="2400" dirty="0" smtClean="0"/>
              <a:t>Scalable </a:t>
            </a:r>
            <a:r>
              <a:rPr lang="en-US" sz="2400" dirty="0"/>
              <a:t>Vector </a:t>
            </a:r>
            <a:r>
              <a:rPr lang="en-US" sz="2400" dirty="0" smtClean="0"/>
              <a:t/>
            </a:r>
            <a:br>
              <a:rPr lang="en-US" sz="2400" dirty="0" smtClean="0"/>
            </a:br>
            <a:r>
              <a:rPr lang="en-US" sz="2400" dirty="0" smtClean="0"/>
              <a:t>Graphic </a:t>
            </a:r>
            <a:r>
              <a:rPr lang="en-US" sz="2400" dirty="0"/>
              <a:t>(SVG).</a:t>
            </a:r>
          </a:p>
        </p:txBody>
      </p:sp>
      <p:pic>
        <p:nvPicPr>
          <p:cNvPr id="5" name="Picture 4"/>
          <p:cNvPicPr>
            <a:picLocks noChangeAspect="1"/>
          </p:cNvPicPr>
          <p:nvPr/>
        </p:nvPicPr>
        <p:blipFill rotWithShape="1">
          <a:blip r:embed="rId3"/>
          <a:srcRect l="34250" t="21126" r="35038" b="6688"/>
          <a:stretch/>
        </p:blipFill>
        <p:spPr>
          <a:xfrm>
            <a:off x="5148064" y="1139973"/>
            <a:ext cx="3744416" cy="5536938"/>
          </a:xfrm>
          <a:prstGeom prst="rect">
            <a:avLst/>
          </a:prstGeom>
        </p:spPr>
      </p:pic>
      <p:sp>
        <p:nvSpPr>
          <p:cNvPr id="6" name="TextBox 5"/>
          <p:cNvSpPr txBox="1"/>
          <p:nvPr/>
        </p:nvSpPr>
        <p:spPr>
          <a:xfrm>
            <a:off x="4168754" y="5345921"/>
            <a:ext cx="3139550" cy="1323439"/>
          </a:xfrm>
          <a:prstGeom prst="rect">
            <a:avLst/>
          </a:prstGeom>
          <a:noFill/>
        </p:spPr>
        <p:txBody>
          <a:bodyPr wrap="square" rtlCol="0">
            <a:spAutoFit/>
          </a:bodyPr>
          <a:lstStyle/>
          <a:p>
            <a:pPr indent="514350">
              <a:buClr>
                <a:srgbClr val="C00000"/>
              </a:buClr>
              <a:buSzPct val="80000"/>
              <a:buFont typeface="Arial" panose="020B0604020202020204" pitchFamily="34" charset="0"/>
              <a:buChar char="►"/>
            </a:pPr>
            <a:r>
              <a:rPr lang="en-GB" sz="2000" dirty="0" smtClean="0"/>
              <a:t>This shows the effect of resizing a vector image compared with resizing a bitmap image</a:t>
            </a:r>
            <a:endParaRPr lang="en-GB" sz="2000" dirty="0"/>
          </a:p>
        </p:txBody>
      </p:sp>
    </p:spTree>
    <p:extLst>
      <p:ext uri="{BB962C8B-B14F-4D97-AF65-F5344CB8AC3E}">
        <p14:creationId xmlns:p14="http://schemas.microsoft.com/office/powerpoint/2010/main" val="352421491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3970318"/>
          </a:xfrm>
          <a:prstGeom prst="rect">
            <a:avLst/>
          </a:prstGeom>
        </p:spPr>
        <p:txBody>
          <a:bodyPr wrap="square">
            <a:spAutoFit/>
          </a:bodyPr>
          <a:lstStyle/>
          <a:p>
            <a:pPr>
              <a:buClr>
                <a:srgbClr val="0070C0"/>
              </a:buClr>
            </a:pPr>
            <a:r>
              <a:rPr lang="en-US" sz="2100" b="1" dirty="0" smtClean="0">
                <a:solidFill>
                  <a:schemeClr val="tx2"/>
                </a:solidFill>
              </a:rPr>
              <a:t>Introducing </a:t>
            </a:r>
            <a:r>
              <a:rPr lang="en-US" sz="2100" b="1" dirty="0">
                <a:solidFill>
                  <a:schemeClr val="tx2"/>
                </a:solidFill>
              </a:rPr>
              <a:t>steganography</a:t>
            </a:r>
          </a:p>
          <a:p>
            <a:pPr marL="400050" indent="-400050">
              <a:buClr>
                <a:srgbClr val="0070C0"/>
              </a:buClr>
              <a:buFont typeface="Wingdings 3" panose="05040102010807070707" pitchFamily="18" charset="2"/>
              <a:buChar char=""/>
            </a:pPr>
            <a:r>
              <a:rPr lang="en-US" sz="2100" dirty="0"/>
              <a:t>Steganography is a Greek word that means ‘concealed writing’. In Ancient Greece, many people exchanged messages </a:t>
            </a:r>
            <a:r>
              <a:rPr lang="en-US" sz="2100" dirty="0" smtClean="0"/>
              <a:t>by carving </a:t>
            </a:r>
            <a:r>
              <a:rPr lang="en-US" sz="2100" dirty="0"/>
              <a:t>them into wax tablets. </a:t>
            </a:r>
            <a:endParaRPr lang="en-US" sz="2100" dirty="0" smtClean="0"/>
          </a:p>
          <a:p>
            <a:pPr marL="400050" indent="-400050">
              <a:buClr>
                <a:srgbClr val="0070C0"/>
              </a:buClr>
              <a:buFont typeface="Wingdings 3" panose="05040102010807070707" pitchFamily="18" charset="2"/>
              <a:buChar char=""/>
            </a:pPr>
            <a:r>
              <a:rPr lang="en-US" sz="2100" dirty="0" smtClean="0"/>
              <a:t>However</a:t>
            </a:r>
            <a:r>
              <a:rPr lang="en-US" sz="2100" dirty="0"/>
              <a:t>, some people carved secret messages into wooden tablets, then melted wax </a:t>
            </a:r>
            <a:r>
              <a:rPr lang="en-US" sz="2100" dirty="0" smtClean="0"/>
              <a:t>onto them </a:t>
            </a:r>
            <a:r>
              <a:rPr lang="en-US" sz="2100" dirty="0"/>
              <a:t>and carved another message into the wax. </a:t>
            </a:r>
            <a:endParaRPr lang="en-US" sz="2100" dirty="0" smtClean="0"/>
          </a:p>
          <a:p>
            <a:pPr marL="400050" indent="-400050">
              <a:buClr>
                <a:srgbClr val="0070C0"/>
              </a:buClr>
              <a:buFont typeface="Wingdings 3" panose="05040102010807070707" pitchFamily="18" charset="2"/>
              <a:buChar char=""/>
            </a:pPr>
            <a:r>
              <a:rPr lang="en-US" sz="2100" dirty="0" smtClean="0"/>
              <a:t>Most </a:t>
            </a:r>
            <a:r>
              <a:rPr lang="en-US" sz="2100" dirty="0"/>
              <a:t>people saw only the wax carving, but those in the know could melt </a:t>
            </a:r>
            <a:r>
              <a:rPr lang="en-US" sz="2100" dirty="0" smtClean="0"/>
              <a:t>the wax </a:t>
            </a:r>
            <a:r>
              <a:rPr lang="en-US" sz="2100" dirty="0"/>
              <a:t>to reveal the message carved into the wood. </a:t>
            </a:r>
            <a:endParaRPr lang="en-US" sz="2100" dirty="0" smtClean="0"/>
          </a:p>
          <a:p>
            <a:pPr marL="400050" indent="-400050">
              <a:buClr>
                <a:srgbClr val="0070C0"/>
              </a:buClr>
              <a:buFont typeface="Wingdings 3" panose="05040102010807070707" pitchFamily="18" charset="2"/>
              <a:buChar char=""/>
            </a:pPr>
            <a:r>
              <a:rPr lang="en-US" sz="2100" dirty="0" smtClean="0"/>
              <a:t>If </a:t>
            </a:r>
            <a:r>
              <a:rPr lang="en-US" sz="2100" dirty="0"/>
              <a:t>you have ever used invisible ink to write a message on paper, which </a:t>
            </a:r>
            <a:r>
              <a:rPr lang="en-US" sz="2100" dirty="0" smtClean="0"/>
              <a:t>is only </a:t>
            </a:r>
            <a:r>
              <a:rPr lang="en-US" sz="2100" dirty="0"/>
              <a:t>revealed when you scribble over it with another pen, then you have already used a form of steganography.</a:t>
            </a:r>
          </a:p>
        </p:txBody>
      </p:sp>
      <p:sp>
        <p:nvSpPr>
          <p:cNvPr id="7" name="Rectangle 20"/>
          <p:cNvSpPr/>
          <p:nvPr/>
        </p:nvSpPr>
        <p:spPr>
          <a:xfrm>
            <a:off x="217443" y="5085184"/>
            <a:ext cx="8708513" cy="158781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Steganography</a:t>
            </a:r>
            <a:r>
              <a:rPr lang="en-US" sz="2280" b="1" dirty="0">
                <a:solidFill>
                  <a:srgbClr val="C00000"/>
                </a:solidFill>
                <a:latin typeface="Arial" panose="020B0604020202020204" pitchFamily="34" charset="0"/>
                <a:cs typeface="Arial" panose="020B0604020202020204" pitchFamily="34" charset="0"/>
              </a:rPr>
              <a:t>: </a:t>
            </a:r>
            <a:r>
              <a:rPr lang="en-US" sz="2280" dirty="0">
                <a:solidFill>
                  <a:srgbClr val="000000"/>
                </a:solidFill>
                <a:latin typeface="Arial" panose="020B0604020202020204" pitchFamily="34" charset="0"/>
                <a:cs typeface="Arial" panose="020B0604020202020204" pitchFamily="34" charset="0"/>
              </a:rPr>
              <a:t>The art of hiding a message in such a way that only the people writing and receiving the message </a:t>
            </a:r>
            <a:r>
              <a:rPr lang="en-US" sz="2280" dirty="0" smtClean="0">
                <a:solidFill>
                  <a:srgbClr val="000000"/>
                </a:solidFill>
                <a:latin typeface="Arial" panose="020B0604020202020204" pitchFamily="34" charset="0"/>
                <a:cs typeface="Arial" panose="020B0604020202020204" pitchFamily="34" charset="0"/>
              </a:rPr>
              <a:t>know that </a:t>
            </a:r>
            <a:r>
              <a:rPr lang="en-US" sz="2280" dirty="0">
                <a:solidFill>
                  <a:srgbClr val="000000"/>
                </a:solidFill>
                <a:latin typeface="Arial" panose="020B0604020202020204" pitchFamily="34" charset="0"/>
                <a:cs typeface="Arial" panose="020B0604020202020204" pitchFamily="34" charset="0"/>
              </a:rPr>
              <a:t>it is there.</a:t>
            </a:r>
            <a:endParaRPr lang="en-GB" sz="228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638782" y="4940585"/>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670359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6" name="Rectangle 14"/>
          <p:cNvSpPr/>
          <p:nvPr/>
        </p:nvSpPr>
        <p:spPr>
          <a:xfrm>
            <a:off x="179512" y="1127151"/>
            <a:ext cx="8708512" cy="5519094"/>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5670"/>
              <a:gd name="connsiteX1" fmla="*/ 8708512 w 8708512"/>
              <a:gd name="connsiteY1" fmla="*/ 0 h 855670"/>
              <a:gd name="connsiteX2" fmla="*/ 8708512 w 8708512"/>
              <a:gd name="connsiteY2" fmla="*/ 801671 h 855670"/>
              <a:gd name="connsiteX3" fmla="*/ 100350 w 8708512"/>
              <a:gd name="connsiteY3" fmla="*/ 821382 h 855670"/>
              <a:gd name="connsiteX4" fmla="*/ 0 w 8708512"/>
              <a:gd name="connsiteY4" fmla="*/ 0 h 855670"/>
              <a:gd name="connsiteX0" fmla="*/ 0 w 8745088"/>
              <a:gd name="connsiteY0" fmla="*/ 0 h 864063"/>
              <a:gd name="connsiteX1" fmla="*/ 8708512 w 8745088"/>
              <a:gd name="connsiteY1" fmla="*/ 0 h 864063"/>
              <a:gd name="connsiteX2" fmla="*/ 8745088 w 8745088"/>
              <a:gd name="connsiteY2" fmla="*/ 815959 h 864063"/>
              <a:gd name="connsiteX3" fmla="*/ 100350 w 8745088"/>
              <a:gd name="connsiteY3" fmla="*/ 821382 h 864063"/>
              <a:gd name="connsiteX4" fmla="*/ 0 w 8745088"/>
              <a:gd name="connsiteY4" fmla="*/ 0 h 864063"/>
              <a:gd name="connsiteX0" fmla="*/ 0 w 8745088"/>
              <a:gd name="connsiteY0" fmla="*/ 0 h 855660"/>
              <a:gd name="connsiteX1" fmla="*/ 8708512 w 8745088"/>
              <a:gd name="connsiteY1" fmla="*/ 0 h 855660"/>
              <a:gd name="connsiteX2" fmla="*/ 8745088 w 8745088"/>
              <a:gd name="connsiteY2" fmla="*/ 815959 h 855660"/>
              <a:gd name="connsiteX3" fmla="*/ 100350 w 8745088"/>
              <a:gd name="connsiteY3" fmla="*/ 821382 h 855660"/>
              <a:gd name="connsiteX4" fmla="*/ 0 w 8745088"/>
              <a:gd name="connsiteY4" fmla="*/ 0 h 855660"/>
              <a:gd name="connsiteX0" fmla="*/ 0 w 8745088"/>
              <a:gd name="connsiteY0" fmla="*/ 0 h 862296"/>
              <a:gd name="connsiteX1" fmla="*/ 8708512 w 8745088"/>
              <a:gd name="connsiteY1" fmla="*/ 0 h 862296"/>
              <a:gd name="connsiteX2" fmla="*/ 8745088 w 8745088"/>
              <a:gd name="connsiteY2" fmla="*/ 815959 h 862296"/>
              <a:gd name="connsiteX3" fmla="*/ 63774 w 8745088"/>
              <a:gd name="connsiteY3" fmla="*/ 835670 h 862296"/>
              <a:gd name="connsiteX4" fmla="*/ 0 w 8745088"/>
              <a:gd name="connsiteY4" fmla="*/ 0 h 862296"/>
              <a:gd name="connsiteX0" fmla="*/ 0 w 8708512"/>
              <a:gd name="connsiteY0" fmla="*/ 0 h 862296"/>
              <a:gd name="connsiteX1" fmla="*/ 8708512 w 8708512"/>
              <a:gd name="connsiteY1" fmla="*/ 0 h 862296"/>
              <a:gd name="connsiteX2" fmla="*/ 8690224 w 8708512"/>
              <a:gd name="connsiteY2" fmla="*/ 815959 h 862296"/>
              <a:gd name="connsiteX3" fmla="*/ 63774 w 8708512"/>
              <a:gd name="connsiteY3" fmla="*/ 835670 h 862296"/>
              <a:gd name="connsiteX4" fmla="*/ 0 w 8708512"/>
              <a:gd name="connsiteY4" fmla="*/ 0 h 862296"/>
              <a:gd name="connsiteX0" fmla="*/ 0 w 8708512"/>
              <a:gd name="connsiteY0" fmla="*/ 0 h 867031"/>
              <a:gd name="connsiteX1" fmla="*/ 8708512 w 8708512"/>
              <a:gd name="connsiteY1" fmla="*/ 0 h 867031"/>
              <a:gd name="connsiteX2" fmla="*/ 8690224 w 8708512"/>
              <a:gd name="connsiteY2" fmla="*/ 815959 h 867031"/>
              <a:gd name="connsiteX3" fmla="*/ 63774 w 8708512"/>
              <a:gd name="connsiteY3" fmla="*/ 844243 h 867031"/>
              <a:gd name="connsiteX4" fmla="*/ 0 w 8708512"/>
              <a:gd name="connsiteY4" fmla="*/ 0 h 867031"/>
              <a:gd name="connsiteX0" fmla="*/ 0 w 8708512"/>
              <a:gd name="connsiteY0" fmla="*/ 0 h 862396"/>
              <a:gd name="connsiteX1" fmla="*/ 8708512 w 8708512"/>
              <a:gd name="connsiteY1" fmla="*/ 0 h 862396"/>
              <a:gd name="connsiteX2" fmla="*/ 8690224 w 8708512"/>
              <a:gd name="connsiteY2" fmla="*/ 815959 h 862396"/>
              <a:gd name="connsiteX3" fmla="*/ 63774 w 8708512"/>
              <a:gd name="connsiteY3" fmla="*/ 844243 h 862396"/>
              <a:gd name="connsiteX4" fmla="*/ 0 w 8708512"/>
              <a:gd name="connsiteY4" fmla="*/ 0 h 862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62396">
                <a:moveTo>
                  <a:pt x="0" y="0"/>
                </a:moveTo>
                <a:lnTo>
                  <a:pt x="8708512" y="0"/>
                </a:lnTo>
                <a:lnTo>
                  <a:pt x="8690224" y="815959"/>
                </a:lnTo>
                <a:cubicBezTo>
                  <a:pt x="5754719" y="881925"/>
                  <a:pt x="2957545" y="864074"/>
                  <a:pt x="63774" y="844243"/>
                </a:cubicBezTo>
                <a:cubicBezTo>
                  <a:pt x="-22195" y="631727"/>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marL="858838" indent="-858838">
              <a:buClr>
                <a:srgbClr val="C00000"/>
              </a:buClr>
              <a:tabLst>
                <a:tab pos="2420938" algn="l"/>
              </a:tabLst>
            </a:pPr>
            <a:r>
              <a:rPr lang="en-US" sz="2300" b="1" dirty="0" smtClean="0">
                <a:solidFill>
                  <a:srgbClr val="002060"/>
                </a:solidFill>
                <a:latin typeface="Arial" panose="020B0604020202020204" pitchFamily="34" charset="0"/>
                <a:cs typeface="Arial" panose="020B0604020202020204" pitchFamily="34" charset="0"/>
              </a:rPr>
              <a:t>Compute-IT</a:t>
            </a:r>
            <a:endParaRPr lang="en-US" sz="2300" b="1" dirty="0">
              <a:solidFill>
                <a:srgbClr val="002060"/>
              </a:solidFill>
              <a:latin typeface="Arial" panose="020B0604020202020204" pitchFamily="34" charset="0"/>
              <a:cs typeface="Arial" panose="020B0604020202020204" pitchFamily="34" charset="0"/>
            </a:endParaRPr>
          </a:p>
          <a:p>
            <a:pPr marL="858838" indent="-858838">
              <a:spcAft>
                <a:spcPts val="600"/>
              </a:spcAft>
              <a:buClr>
                <a:srgbClr val="C00000"/>
              </a:buClr>
              <a:tabLst>
                <a:tab pos="2420938" algn="l"/>
              </a:tabLst>
            </a:pPr>
            <a:r>
              <a:rPr lang="en-US" sz="2300" b="1" dirty="0">
                <a:solidFill>
                  <a:srgbClr val="000000"/>
                </a:solidFill>
                <a:latin typeface="Arial" panose="020B0604020202020204" pitchFamily="34" charset="0"/>
                <a:cs typeface="Arial" panose="020B0604020202020204" pitchFamily="34" charset="0"/>
              </a:rPr>
              <a:t>9.1.2</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	Investigate </a:t>
            </a:r>
            <a:r>
              <a:rPr lang="en-US" sz="2300" dirty="0">
                <a:solidFill>
                  <a:srgbClr val="000000"/>
                </a:solidFill>
                <a:latin typeface="Arial" panose="020B0604020202020204" pitchFamily="34" charset="0"/>
                <a:cs typeface="Arial" panose="020B0604020202020204" pitchFamily="34" charset="0"/>
              </a:rPr>
              <a:t>the accessibility features available on the operating systems you have access to. Consider their usability using the system usability scale (SUS</a:t>
            </a:r>
            <a:r>
              <a:rPr lang="en-US" sz="2300" dirty="0" smtClean="0">
                <a:solidFill>
                  <a:srgbClr val="000000"/>
                </a:solidFill>
                <a:latin typeface="Arial" panose="020B0604020202020204" pitchFamily="34" charset="0"/>
                <a:cs typeface="Arial" panose="020B0604020202020204" pitchFamily="34" charset="0"/>
              </a:rPr>
              <a:t>).</a:t>
            </a:r>
          </a:p>
          <a:p>
            <a:pPr marL="858838" indent="-858838">
              <a:spcAft>
                <a:spcPts val="600"/>
              </a:spcAft>
              <a:buClr>
                <a:srgbClr val="C00000"/>
              </a:buClr>
              <a:tabLst>
                <a:tab pos="2420938" algn="l"/>
              </a:tabLst>
            </a:pP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The </a:t>
            </a:r>
            <a:r>
              <a:rPr lang="en-US" sz="2300" dirty="0">
                <a:solidFill>
                  <a:srgbClr val="000000"/>
                </a:solidFill>
                <a:latin typeface="Arial" panose="020B0604020202020204" pitchFamily="34" charset="0"/>
                <a:cs typeface="Arial" panose="020B0604020202020204" pitchFamily="34" charset="0"/>
              </a:rPr>
              <a:t>SUS is the industry standard questionnaire </a:t>
            </a:r>
            <a:r>
              <a:rPr lang="en-US" sz="2300" dirty="0" smtClean="0">
                <a:solidFill>
                  <a:srgbClr val="000000"/>
                </a:solidFill>
                <a:latin typeface="Arial" panose="020B0604020202020204" pitchFamily="34" charset="0"/>
                <a:cs typeface="Arial" panose="020B0604020202020204" pitchFamily="34" charset="0"/>
              </a:rPr>
              <a:t>for measuring </a:t>
            </a:r>
            <a:r>
              <a:rPr lang="en-US" sz="2300" dirty="0">
                <a:solidFill>
                  <a:srgbClr val="000000"/>
                </a:solidFill>
                <a:latin typeface="Arial" panose="020B0604020202020204" pitchFamily="34" charset="0"/>
                <a:cs typeface="Arial" panose="020B0604020202020204" pitchFamily="34" charset="0"/>
              </a:rPr>
              <a:t>perceptions of usability, It is technology independent, and has even been used to measure the usability of telephone directories. To use the SUS, answer the following questions using a scale from </a:t>
            </a:r>
            <a:r>
              <a:rPr lang="en-US" sz="2300" dirty="0" smtClean="0">
                <a:solidFill>
                  <a:srgbClr val="000000"/>
                </a:solidFill>
                <a:latin typeface="Arial" panose="020B0604020202020204" pitchFamily="34" charset="0"/>
                <a:cs typeface="Arial" panose="020B0604020202020204" pitchFamily="34" charset="0"/>
              </a:rPr>
              <a:t>1 </a:t>
            </a:r>
            <a:r>
              <a:rPr lang="en-US" sz="2300" dirty="0">
                <a:solidFill>
                  <a:srgbClr val="000000"/>
                </a:solidFill>
                <a:latin typeface="Arial" panose="020B0604020202020204" pitchFamily="34" charset="0"/>
                <a:cs typeface="Arial" panose="020B0604020202020204" pitchFamily="34" charset="0"/>
              </a:rPr>
              <a:t>for ‘strongly agree’ to 5 for ‘strongly disagree’.</a:t>
            </a:r>
          </a:p>
          <a:p>
            <a:pPr marL="512763" indent="-512763">
              <a:buClr>
                <a:srgbClr val="002060"/>
              </a:buClr>
              <a:buFont typeface="+mj-lt"/>
              <a:buAutoNum type="arabicPeriod"/>
              <a:tabLst>
                <a:tab pos="2420938" algn="l"/>
              </a:tabLst>
            </a:pPr>
            <a:r>
              <a:rPr lang="en-US" sz="2300" dirty="0" smtClean="0">
                <a:solidFill>
                  <a:srgbClr val="000000"/>
                </a:solidFill>
                <a:latin typeface="Arial" panose="020B0604020202020204" pitchFamily="34" charset="0"/>
                <a:cs typeface="Arial" panose="020B0604020202020204" pitchFamily="34" charset="0"/>
              </a:rPr>
              <a:t>I </a:t>
            </a:r>
            <a:r>
              <a:rPr lang="en-US" sz="2300" dirty="0">
                <a:solidFill>
                  <a:srgbClr val="000000"/>
                </a:solidFill>
                <a:latin typeface="Arial" panose="020B0604020202020204" pitchFamily="34" charset="0"/>
                <a:cs typeface="Arial" panose="020B0604020202020204" pitchFamily="34" charset="0"/>
              </a:rPr>
              <a:t>think that I would like to use this system frequently.</a:t>
            </a:r>
          </a:p>
          <a:p>
            <a:pPr marL="512763" indent="-512763">
              <a:buClr>
                <a:srgbClr val="002060"/>
              </a:buClr>
              <a:buFont typeface="+mj-lt"/>
              <a:buAutoNum type="arabicPeriod"/>
              <a:tabLst>
                <a:tab pos="2420938" algn="l"/>
              </a:tabLst>
            </a:pPr>
            <a:r>
              <a:rPr lang="en-US" sz="2300" dirty="0" smtClean="0">
                <a:solidFill>
                  <a:srgbClr val="000000"/>
                </a:solidFill>
                <a:latin typeface="Arial" panose="020B0604020202020204" pitchFamily="34" charset="0"/>
                <a:cs typeface="Arial" panose="020B0604020202020204" pitchFamily="34" charset="0"/>
              </a:rPr>
              <a:t>I </a:t>
            </a:r>
            <a:r>
              <a:rPr lang="en-US" sz="2300" dirty="0">
                <a:solidFill>
                  <a:srgbClr val="000000"/>
                </a:solidFill>
                <a:latin typeface="Arial" panose="020B0604020202020204" pitchFamily="34" charset="0"/>
                <a:cs typeface="Arial" panose="020B0604020202020204" pitchFamily="34" charset="0"/>
              </a:rPr>
              <a:t>found the system unnecessarily complex.</a:t>
            </a:r>
          </a:p>
          <a:p>
            <a:pPr marL="512763" indent="-512763">
              <a:buClr>
                <a:srgbClr val="002060"/>
              </a:buClr>
              <a:buFont typeface="+mj-lt"/>
              <a:buAutoNum type="arabicPeriod"/>
              <a:tabLst>
                <a:tab pos="2420938" algn="l"/>
              </a:tabLst>
            </a:pPr>
            <a:r>
              <a:rPr lang="en-US" sz="2300" dirty="0" smtClean="0">
                <a:solidFill>
                  <a:srgbClr val="000000"/>
                </a:solidFill>
                <a:latin typeface="Arial" panose="020B0604020202020204" pitchFamily="34" charset="0"/>
                <a:cs typeface="Arial" panose="020B0604020202020204" pitchFamily="34" charset="0"/>
              </a:rPr>
              <a:t>I </a:t>
            </a:r>
            <a:r>
              <a:rPr lang="en-US" sz="2300" dirty="0">
                <a:solidFill>
                  <a:srgbClr val="000000"/>
                </a:solidFill>
                <a:latin typeface="Arial" panose="020B0604020202020204" pitchFamily="34" charset="0"/>
                <a:cs typeface="Arial" panose="020B0604020202020204" pitchFamily="34" charset="0"/>
              </a:rPr>
              <a:t>thought the system was easy to use.</a:t>
            </a:r>
          </a:p>
          <a:p>
            <a:pPr marL="512763" indent="-512763">
              <a:buClr>
                <a:srgbClr val="002060"/>
              </a:buClr>
              <a:buFont typeface="+mj-lt"/>
              <a:buAutoNum type="arabicPeriod"/>
              <a:tabLst>
                <a:tab pos="2420938" algn="l"/>
              </a:tabLst>
            </a:pPr>
            <a:r>
              <a:rPr lang="en-US" sz="2300" dirty="0" smtClean="0">
                <a:solidFill>
                  <a:srgbClr val="000000"/>
                </a:solidFill>
                <a:latin typeface="Arial" panose="020B0604020202020204" pitchFamily="34" charset="0"/>
                <a:cs typeface="Arial" panose="020B0604020202020204" pitchFamily="34" charset="0"/>
              </a:rPr>
              <a:t>I </a:t>
            </a:r>
            <a:r>
              <a:rPr lang="en-US" sz="2300" dirty="0">
                <a:solidFill>
                  <a:srgbClr val="000000"/>
                </a:solidFill>
                <a:latin typeface="Arial" panose="020B0604020202020204" pitchFamily="34" charset="0"/>
                <a:cs typeface="Arial" panose="020B0604020202020204" pitchFamily="34" charset="0"/>
              </a:rPr>
              <a:t>think that I would need the support of a technical person to be able to use this system</a:t>
            </a:r>
            <a:r>
              <a:rPr lang="en-US" sz="2300" dirty="0" smtClean="0">
                <a:solidFill>
                  <a:srgbClr val="000000"/>
                </a:solidFill>
                <a:latin typeface="Arial" panose="020B0604020202020204" pitchFamily="34" charset="0"/>
                <a:cs typeface="Arial" panose="020B0604020202020204" pitchFamily="34" charset="0"/>
              </a:rPr>
              <a:t>.</a:t>
            </a:r>
            <a:endParaRPr lang="en-US" sz="2300" dirty="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74342"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7809414"/>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5663089"/>
          </a:xfrm>
          <a:prstGeom prst="rect">
            <a:avLst/>
          </a:prstGeom>
        </p:spPr>
        <p:txBody>
          <a:bodyPr wrap="square">
            <a:spAutoFit/>
          </a:bodyPr>
          <a:lstStyle/>
          <a:p>
            <a:pPr>
              <a:buClr>
                <a:srgbClr val="0070C0"/>
              </a:buClr>
            </a:pPr>
            <a:r>
              <a:rPr lang="en-US" sz="2300" b="1" dirty="0" smtClean="0">
                <a:solidFill>
                  <a:schemeClr val="tx2"/>
                </a:solidFill>
              </a:rPr>
              <a:t>Introducing </a:t>
            </a:r>
            <a:r>
              <a:rPr lang="en-US" sz="2300" b="1" dirty="0">
                <a:solidFill>
                  <a:schemeClr val="tx2"/>
                </a:solidFill>
              </a:rPr>
              <a:t>steganography</a:t>
            </a:r>
          </a:p>
          <a:p>
            <a:pPr marL="400050" indent="-400050">
              <a:buClr>
                <a:srgbClr val="0070C0"/>
              </a:buClr>
              <a:buFont typeface="Wingdings 3" panose="05040102010807070707" pitchFamily="18" charset="2"/>
              <a:buChar char=""/>
            </a:pPr>
            <a:r>
              <a:rPr lang="en-US" sz="2300" dirty="0"/>
              <a:t>Another kind of steganography, which you may have come across, is the null cipher. This is a message that was sent </a:t>
            </a:r>
            <a:r>
              <a:rPr lang="en-US" sz="2300" dirty="0" smtClean="0"/>
              <a:t>by the </a:t>
            </a:r>
            <a:r>
              <a:rPr lang="en-US" sz="2300" dirty="0"/>
              <a:t>German Embassy in Washington during the Second World War</a:t>
            </a:r>
            <a:r>
              <a:rPr lang="en-US" sz="2300" dirty="0" smtClean="0"/>
              <a:t>:</a:t>
            </a:r>
          </a:p>
          <a:p>
            <a:pPr marL="400050" indent="-400050">
              <a:buClr>
                <a:srgbClr val="0070C0"/>
              </a:buClr>
              <a:buFont typeface="Wingdings 3" panose="05040102010807070707" pitchFamily="18" charset="2"/>
              <a:buChar char=""/>
            </a:pPr>
            <a:endParaRPr lang="en-US" sz="2300" dirty="0" smtClean="0"/>
          </a:p>
          <a:p>
            <a:pPr marL="400050" indent="-400050">
              <a:buClr>
                <a:srgbClr val="0070C0"/>
              </a:buClr>
              <a:buFont typeface="Wingdings 3" panose="05040102010807070707" pitchFamily="18" charset="2"/>
              <a:buChar char=""/>
            </a:pPr>
            <a:endParaRPr lang="en-US" sz="2300" dirty="0" smtClean="0"/>
          </a:p>
          <a:p>
            <a:pPr marL="400050" indent="-400050">
              <a:buClr>
                <a:srgbClr val="0070C0"/>
              </a:buClr>
              <a:buFont typeface="Wingdings 3" panose="05040102010807070707" pitchFamily="18" charset="2"/>
              <a:buChar char=""/>
            </a:pPr>
            <a:endParaRPr lang="en-US" sz="2300" dirty="0"/>
          </a:p>
          <a:p>
            <a:pPr marL="400050" indent="-400050">
              <a:buClr>
                <a:srgbClr val="0070C0"/>
              </a:buClr>
              <a:buFont typeface="Wingdings 3" panose="05040102010807070707" pitchFamily="18" charset="2"/>
              <a:buChar char=""/>
            </a:pPr>
            <a:endParaRPr lang="en-US" sz="2300" dirty="0" smtClean="0"/>
          </a:p>
          <a:p>
            <a:pPr>
              <a:buClr>
                <a:srgbClr val="0070C0"/>
              </a:buClr>
            </a:pPr>
            <a:endParaRPr lang="en-US" sz="2300" dirty="0" smtClean="0"/>
          </a:p>
          <a:p>
            <a:pPr marL="400050" indent="-400050">
              <a:buClr>
                <a:srgbClr val="0070C0"/>
              </a:buClr>
              <a:buFont typeface="Wingdings 3" panose="05040102010807070707" pitchFamily="18" charset="2"/>
              <a:buChar char=""/>
            </a:pPr>
            <a:r>
              <a:rPr lang="en-US" sz="2300" dirty="0"/>
              <a:t>It seems innocent enough to anybody who reads it, but to the intended recipient, who knows to take the first letter from </a:t>
            </a:r>
            <a:r>
              <a:rPr lang="en-US" sz="2300" dirty="0" smtClean="0"/>
              <a:t>each word </a:t>
            </a:r>
            <a:r>
              <a:rPr lang="en-US" sz="2300" dirty="0"/>
              <a:t>to form a message, it means something else entirely</a:t>
            </a:r>
            <a:r>
              <a:rPr lang="en-US" sz="2300" dirty="0" smtClean="0"/>
              <a:t>.</a:t>
            </a:r>
          </a:p>
          <a:p>
            <a:pPr>
              <a:buClr>
                <a:srgbClr val="0070C0"/>
              </a:buClr>
            </a:pPr>
            <a:endParaRPr lang="en-US" sz="4000" dirty="0"/>
          </a:p>
          <a:p>
            <a:pPr marL="400050" indent="-400050">
              <a:buClr>
                <a:srgbClr val="0070C0"/>
              </a:buClr>
              <a:buFont typeface="Wingdings 3" panose="05040102010807070707" pitchFamily="18" charset="2"/>
              <a:buChar char=""/>
            </a:pPr>
            <a:r>
              <a:rPr lang="en-US" sz="2300" dirty="0"/>
              <a:t>Or PERSHING SAILS FROM NY JUNE I</a:t>
            </a:r>
          </a:p>
        </p:txBody>
      </p:sp>
      <p:sp>
        <p:nvSpPr>
          <p:cNvPr id="4" name="Rectangle 3"/>
          <p:cNvSpPr/>
          <p:nvPr/>
        </p:nvSpPr>
        <p:spPr>
          <a:xfrm>
            <a:off x="243339" y="3068960"/>
            <a:ext cx="8649141" cy="1323439"/>
          </a:xfrm>
          <a:prstGeom prst="rect">
            <a:avLst/>
          </a:prstGeom>
          <a:solidFill>
            <a:schemeClr val="accent6">
              <a:lumMod val="40000"/>
              <a:lumOff val="60000"/>
            </a:schemeClr>
          </a:solidFill>
        </p:spPr>
        <p:txBody>
          <a:bodyPr wrap="square">
            <a:spAutoFit/>
          </a:bodyPr>
          <a:lstStyle/>
          <a:p>
            <a:r>
              <a:rPr lang="en-US" sz="2000" dirty="0"/>
              <a:t>PRESIDENT’S EMBARGO RULING SHOULD HAVE IMMEDIATE NOTICE. GRAVE SITUATION AFFECTING </a:t>
            </a:r>
            <a:r>
              <a:rPr lang="en-US" sz="2000" dirty="0" smtClean="0"/>
              <a:t>INTERNATIONAL LAW</a:t>
            </a:r>
            <a:r>
              <a:rPr lang="en-US" sz="2000" dirty="0"/>
              <a:t>. STATEMENT FORESHADOWS RUIN OF MANY NEUTRALS. YELLOW JOURNALS UNIFYING NATIONAL </a:t>
            </a:r>
            <a:r>
              <a:rPr lang="en-US" sz="2000" dirty="0" smtClean="0"/>
              <a:t>EXCITEMENT IMMENSELY</a:t>
            </a:r>
            <a:r>
              <a:rPr lang="en-US" sz="2000" dirty="0"/>
              <a:t>.</a:t>
            </a:r>
          </a:p>
        </p:txBody>
      </p:sp>
      <p:sp>
        <p:nvSpPr>
          <p:cNvPr id="9" name="Rectangle 8"/>
          <p:cNvSpPr/>
          <p:nvPr/>
        </p:nvSpPr>
        <p:spPr>
          <a:xfrm>
            <a:off x="2367067" y="5837202"/>
            <a:ext cx="4509189" cy="400110"/>
          </a:xfrm>
          <a:prstGeom prst="rect">
            <a:avLst/>
          </a:prstGeom>
          <a:solidFill>
            <a:schemeClr val="accent6">
              <a:lumMod val="40000"/>
              <a:lumOff val="60000"/>
            </a:schemeClr>
          </a:solidFill>
        </p:spPr>
        <p:txBody>
          <a:bodyPr wrap="square">
            <a:spAutoFit/>
          </a:bodyPr>
          <a:lstStyle/>
          <a:p>
            <a:pPr algn="ctr"/>
            <a:r>
              <a:rPr lang="en-US" sz="2000" dirty="0"/>
              <a:t>PERSHINGSAILSFROMNYJUNEI</a:t>
            </a:r>
          </a:p>
        </p:txBody>
      </p:sp>
    </p:spTree>
    <p:extLst>
      <p:ext uri="{BB962C8B-B14F-4D97-AF65-F5344CB8AC3E}">
        <p14:creationId xmlns:p14="http://schemas.microsoft.com/office/powerpoint/2010/main" val="359307424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2215991"/>
          </a:xfrm>
          <a:prstGeom prst="rect">
            <a:avLst/>
          </a:prstGeom>
        </p:spPr>
        <p:txBody>
          <a:bodyPr wrap="square">
            <a:spAutoFit/>
          </a:bodyPr>
          <a:lstStyle/>
          <a:p>
            <a:pPr>
              <a:buClr>
                <a:srgbClr val="0070C0"/>
              </a:buClr>
            </a:pPr>
            <a:r>
              <a:rPr lang="en-US" sz="2300" b="1" dirty="0" smtClean="0">
                <a:solidFill>
                  <a:schemeClr val="tx2"/>
                </a:solidFill>
              </a:rPr>
              <a:t>Introducing </a:t>
            </a:r>
            <a:r>
              <a:rPr lang="en-US" sz="2300" b="1" dirty="0">
                <a:solidFill>
                  <a:schemeClr val="tx2"/>
                </a:solidFill>
              </a:rPr>
              <a:t>steganography</a:t>
            </a:r>
          </a:p>
          <a:p>
            <a:pPr marL="400050" indent="-400050">
              <a:buClr>
                <a:srgbClr val="0070C0"/>
              </a:buClr>
              <a:buFont typeface="Wingdings 3" panose="05040102010807070707" pitchFamily="18" charset="2"/>
              <a:buChar char=""/>
            </a:pPr>
            <a:r>
              <a:rPr lang="en-US" sz="2300" dirty="0"/>
              <a:t>Nowadays, most steganography is carried out digitally. This means people use techniques and algorithms to </a:t>
            </a:r>
            <a:r>
              <a:rPr lang="en-US" sz="2300" dirty="0" smtClean="0"/>
              <a:t>hide messages </a:t>
            </a:r>
            <a:r>
              <a:rPr lang="en-US" sz="2300" dirty="0"/>
              <a:t>or other data in digital files. </a:t>
            </a:r>
            <a:endParaRPr lang="en-US" sz="2300" dirty="0" smtClean="0"/>
          </a:p>
          <a:p>
            <a:pPr marL="400050" indent="-400050">
              <a:buClr>
                <a:srgbClr val="0070C0"/>
              </a:buClr>
              <a:buFont typeface="Wingdings 3" panose="05040102010807070707" pitchFamily="18" charset="2"/>
              <a:buChar char=""/>
            </a:pPr>
            <a:r>
              <a:rPr lang="en-US" sz="2300" dirty="0" smtClean="0"/>
              <a:t>These </a:t>
            </a:r>
            <a:r>
              <a:rPr lang="en-US" sz="2300" dirty="0"/>
              <a:t>files can be anything from image or music files to files hidden in the </a:t>
            </a:r>
            <a:r>
              <a:rPr lang="en-US" sz="2300" dirty="0" smtClean="0"/>
              <a:t>system folders </a:t>
            </a:r>
            <a:r>
              <a:rPr lang="en-US" sz="2300" dirty="0"/>
              <a:t>of operating systems. </a:t>
            </a:r>
            <a:endParaRPr lang="en-US" sz="2300" dirty="0" smtClean="0"/>
          </a:p>
        </p:txBody>
      </p:sp>
      <p:pic>
        <p:nvPicPr>
          <p:cNvPr id="2" name="Picture 1"/>
          <p:cNvPicPr>
            <a:picLocks noChangeAspect="1"/>
          </p:cNvPicPr>
          <p:nvPr/>
        </p:nvPicPr>
        <p:blipFill rotWithShape="1">
          <a:blip r:embed="rId3"/>
          <a:srcRect l="24013" t="23750" r="25588" b="17188"/>
          <a:stretch/>
        </p:blipFill>
        <p:spPr>
          <a:xfrm>
            <a:off x="4283968" y="3356992"/>
            <a:ext cx="4608512" cy="3240360"/>
          </a:xfrm>
          <a:prstGeom prst="rect">
            <a:avLst/>
          </a:prstGeom>
        </p:spPr>
      </p:pic>
      <p:sp>
        <p:nvSpPr>
          <p:cNvPr id="3" name="Rectangle 2"/>
          <p:cNvSpPr/>
          <p:nvPr/>
        </p:nvSpPr>
        <p:spPr>
          <a:xfrm>
            <a:off x="208315" y="3284984"/>
            <a:ext cx="4075653" cy="3277820"/>
          </a:xfrm>
          <a:prstGeom prst="rect">
            <a:avLst/>
          </a:prstGeom>
        </p:spPr>
        <p:txBody>
          <a:bodyPr wrap="square">
            <a:spAutoFit/>
          </a:bodyPr>
          <a:lstStyle/>
          <a:p>
            <a:pPr marL="400050" indent="-400050">
              <a:buClr>
                <a:srgbClr val="0070C0"/>
              </a:buClr>
              <a:buFont typeface="Wingdings 3" panose="05040102010807070707" pitchFamily="18" charset="2"/>
              <a:buChar char=""/>
            </a:pPr>
            <a:r>
              <a:rPr lang="en-US" sz="2300" dirty="0"/>
              <a:t>The secret message can be particularly difficult to detect, because, to the unsuspecting eye, the digital file looks and behaves exactly as expected. </a:t>
            </a:r>
            <a:endParaRPr lang="en-US" sz="2300" dirty="0" smtClean="0"/>
          </a:p>
          <a:p>
            <a:pPr marL="400050" indent="-400050">
              <a:buClr>
                <a:srgbClr val="0070C0"/>
              </a:buClr>
              <a:buFont typeface="Wingdings 3" panose="05040102010807070707" pitchFamily="18" charset="2"/>
              <a:buChar char=""/>
            </a:pPr>
            <a:r>
              <a:rPr lang="en-US" sz="2300" dirty="0" smtClean="0"/>
              <a:t>There </a:t>
            </a:r>
            <a:r>
              <a:rPr lang="en-US" sz="2300" dirty="0"/>
              <a:t>is no indication it contains any hidden data.</a:t>
            </a:r>
          </a:p>
        </p:txBody>
      </p:sp>
    </p:spTree>
    <p:extLst>
      <p:ext uri="{BB962C8B-B14F-4D97-AF65-F5344CB8AC3E}">
        <p14:creationId xmlns:p14="http://schemas.microsoft.com/office/powerpoint/2010/main" val="2284514988"/>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5083765" cy="5632311"/>
          </a:xfrm>
          <a:prstGeom prst="rect">
            <a:avLst/>
          </a:prstGeom>
        </p:spPr>
        <p:txBody>
          <a:bodyPr wrap="square">
            <a:spAutoFit/>
          </a:bodyPr>
          <a:lstStyle/>
          <a:p>
            <a:pPr>
              <a:buClr>
                <a:srgbClr val="0070C0"/>
              </a:buClr>
            </a:pPr>
            <a:r>
              <a:rPr lang="en-US" sz="2400" b="1" dirty="0" smtClean="0">
                <a:solidFill>
                  <a:schemeClr val="tx2"/>
                </a:solidFill>
              </a:rPr>
              <a:t>Introducing </a:t>
            </a:r>
            <a:r>
              <a:rPr lang="en-US" sz="2400" b="1" dirty="0">
                <a:solidFill>
                  <a:schemeClr val="tx2"/>
                </a:solidFill>
              </a:rPr>
              <a:t>steganography</a:t>
            </a:r>
          </a:p>
          <a:p>
            <a:pPr marL="400050" indent="-400050">
              <a:buClr>
                <a:srgbClr val="0070C0"/>
              </a:buClr>
              <a:buFont typeface="Wingdings 3" panose="05040102010807070707" pitchFamily="18" charset="2"/>
              <a:buChar char=""/>
            </a:pPr>
            <a:r>
              <a:rPr lang="en-US" sz="2400" dirty="0"/>
              <a:t>It is a photograph of Bletchley Park. It looks like a normal photo, and even if you zoomed in very close to look at </a:t>
            </a:r>
            <a:r>
              <a:rPr lang="en-US" sz="2400" dirty="0" smtClean="0"/>
              <a:t>individual pixels</a:t>
            </a:r>
            <a:r>
              <a:rPr lang="en-US" sz="2400" dirty="0"/>
              <a:t>, you would not notice anything unusual. </a:t>
            </a:r>
            <a:endParaRPr lang="en-US" sz="2400" dirty="0" smtClean="0"/>
          </a:p>
          <a:p>
            <a:pPr marL="400050" indent="-400050">
              <a:buClr>
                <a:srgbClr val="0070C0"/>
              </a:buClr>
              <a:buFont typeface="Wingdings 3" panose="05040102010807070707" pitchFamily="18" charset="2"/>
              <a:buChar char=""/>
            </a:pPr>
            <a:r>
              <a:rPr lang="en-US" sz="2400" dirty="0" smtClean="0"/>
              <a:t>However</a:t>
            </a:r>
            <a:r>
              <a:rPr lang="en-US" sz="2400" dirty="0"/>
              <a:t>, inside the binary data that makes up the photo there is a </a:t>
            </a:r>
            <a:r>
              <a:rPr lang="en-US" sz="2400" dirty="0" smtClean="0"/>
              <a:t>hidden message</a:t>
            </a:r>
            <a:r>
              <a:rPr lang="en-US" sz="2400" dirty="0"/>
              <a:t>.</a:t>
            </a:r>
          </a:p>
          <a:p>
            <a:pPr marL="400050" indent="-400050">
              <a:buClr>
                <a:srgbClr val="0070C0"/>
              </a:buClr>
              <a:buFont typeface="Wingdings 3" panose="05040102010807070707" pitchFamily="18" charset="2"/>
              <a:buChar char=""/>
            </a:pPr>
            <a:r>
              <a:rPr lang="en-US" sz="2400" dirty="0"/>
              <a:t>This message can be inserted into the image by adding extra bits to the file (described below) or by using the </a:t>
            </a:r>
            <a:r>
              <a:rPr lang="en-US" sz="2400" dirty="0" smtClean="0"/>
              <a:t>Least Significant </a:t>
            </a:r>
            <a:r>
              <a:rPr lang="en-US" sz="2400" dirty="0"/>
              <a:t>Bit (LSB) method </a:t>
            </a:r>
            <a:r>
              <a:rPr lang="en-US" sz="2400" dirty="0" smtClean="0"/>
              <a:t>(slide 57).</a:t>
            </a:r>
          </a:p>
        </p:txBody>
      </p:sp>
      <p:pic>
        <p:nvPicPr>
          <p:cNvPr id="2" name="Picture 1"/>
          <p:cNvPicPr>
            <a:picLocks noChangeAspect="1"/>
          </p:cNvPicPr>
          <p:nvPr/>
        </p:nvPicPr>
        <p:blipFill rotWithShape="1">
          <a:blip r:embed="rId3"/>
          <a:srcRect l="24013" t="23750" r="25588" b="17188"/>
          <a:stretch/>
        </p:blipFill>
        <p:spPr>
          <a:xfrm>
            <a:off x="5292080" y="1148730"/>
            <a:ext cx="3672408" cy="2582162"/>
          </a:xfrm>
          <a:prstGeom prst="rect">
            <a:avLst/>
          </a:prstGeom>
        </p:spPr>
      </p:pic>
      <p:sp>
        <p:nvSpPr>
          <p:cNvPr id="6" name="Rectangle 11"/>
          <p:cNvSpPr/>
          <p:nvPr/>
        </p:nvSpPr>
        <p:spPr>
          <a:xfrm>
            <a:off x="5292080" y="3837690"/>
            <a:ext cx="3612123" cy="2674283"/>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300" b="1" dirty="0" smtClean="0">
                <a:solidFill>
                  <a:srgbClr val="002060"/>
                </a:solidFill>
                <a:latin typeface="Arial" panose="020B0604020202020204" pitchFamily="34" charset="0"/>
                <a:cs typeface="Arial" panose="020B0604020202020204" pitchFamily="34" charset="0"/>
              </a:rPr>
              <a:t>Think-IT</a:t>
            </a:r>
            <a:endParaRPr lang="en-US" sz="23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300" b="1" dirty="0" smtClean="0">
                <a:solidFill>
                  <a:srgbClr val="000000"/>
                </a:solidFill>
                <a:latin typeface="Arial" panose="020B0604020202020204" pitchFamily="34" charset="0"/>
                <a:cs typeface="Arial" panose="020B0604020202020204" pitchFamily="34" charset="0"/>
              </a:rPr>
              <a:t>10.3.1</a:t>
            </a:r>
            <a:r>
              <a:rPr lang="en-US" sz="2300" dirty="0" smtClean="0">
                <a:solidFill>
                  <a:srgbClr val="000000"/>
                </a:solidFill>
                <a:latin typeface="Arial" panose="020B0604020202020204" pitchFamily="34" charset="0"/>
                <a:cs typeface="Arial" panose="020B0604020202020204" pitchFamily="34" charset="0"/>
              </a:rPr>
              <a:t>	Have </a:t>
            </a:r>
            <a:r>
              <a:rPr lang="en-US" sz="2300" dirty="0">
                <a:solidFill>
                  <a:srgbClr val="000000"/>
                </a:solidFill>
                <a:latin typeface="Arial" panose="020B0604020202020204" pitchFamily="34" charset="0"/>
                <a:cs typeface="Arial" panose="020B0604020202020204" pitchFamily="34" charset="0"/>
              </a:rPr>
              <a:t>you ever sent a secret message to somebody? How did you do it and did you get caught?</a:t>
            </a:r>
            <a:endParaRPr lang="en-US" sz="23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74342" y="3694703"/>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302925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5299789" cy="5509200"/>
          </a:xfrm>
          <a:prstGeom prst="rect">
            <a:avLst/>
          </a:prstGeom>
        </p:spPr>
        <p:txBody>
          <a:bodyPr wrap="square">
            <a:spAutoFit/>
          </a:bodyPr>
          <a:lstStyle/>
          <a:p>
            <a:pPr>
              <a:buClr>
                <a:srgbClr val="0070C0"/>
              </a:buClr>
            </a:pPr>
            <a:r>
              <a:rPr lang="en-US" sz="2200" b="1" dirty="0" smtClean="0">
                <a:solidFill>
                  <a:schemeClr val="tx2"/>
                </a:solidFill>
              </a:rPr>
              <a:t>Adding </a:t>
            </a:r>
            <a:r>
              <a:rPr lang="en-US" sz="2200" b="1" dirty="0">
                <a:solidFill>
                  <a:schemeClr val="tx2"/>
                </a:solidFill>
              </a:rPr>
              <a:t>extra bits to the file</a:t>
            </a:r>
          </a:p>
          <a:p>
            <a:pPr marL="400050" indent="-400050">
              <a:buClr>
                <a:srgbClr val="0070C0"/>
              </a:buClr>
              <a:buFont typeface="Wingdings 3" panose="05040102010807070707" pitchFamily="18" charset="2"/>
              <a:buChar char=""/>
            </a:pPr>
            <a:r>
              <a:rPr lang="en-US" sz="2200" dirty="0"/>
              <a:t>This method works by adding the data you want to hide to the file. The photograph of Bletchley Park contains thousands </a:t>
            </a:r>
            <a:r>
              <a:rPr lang="en-US" sz="2200" dirty="0" smtClean="0"/>
              <a:t>of bits </a:t>
            </a:r>
            <a:r>
              <a:rPr lang="en-US" sz="2200" dirty="0"/>
              <a:t>of data, but let us assume that the binary data below describes the whole image</a:t>
            </a:r>
            <a:r>
              <a:rPr lang="en-US" sz="2200" dirty="0" smtClean="0"/>
              <a:t>.</a:t>
            </a:r>
          </a:p>
          <a:p>
            <a:pPr marL="400050" indent="-400050">
              <a:buClr>
                <a:srgbClr val="0070C0"/>
              </a:buClr>
              <a:buFont typeface="Wingdings 3" panose="05040102010807070707" pitchFamily="18" charset="2"/>
              <a:buChar char=""/>
            </a:pPr>
            <a:r>
              <a:rPr lang="en-US" sz="2200" dirty="0"/>
              <a:t>If you want to add the data 010 into the file, it is likely to cause </a:t>
            </a:r>
            <a:r>
              <a:rPr lang="en-US" sz="2200" b="1" dirty="0">
                <a:solidFill>
                  <a:srgbClr val="FF0000"/>
                </a:solidFill>
              </a:rPr>
              <a:t>data corruption </a:t>
            </a:r>
            <a:r>
              <a:rPr lang="en-US" sz="2200" dirty="0"/>
              <a:t>if you just inserted it into the middle of </a:t>
            </a:r>
            <a:r>
              <a:rPr lang="en-US" sz="2200" dirty="0" smtClean="0"/>
              <a:t>the code</a:t>
            </a:r>
            <a:r>
              <a:rPr lang="en-US" sz="2200" dirty="0"/>
              <a:t>. </a:t>
            </a:r>
            <a:endParaRPr lang="en-US" sz="2200" dirty="0" smtClean="0"/>
          </a:p>
          <a:p>
            <a:pPr marL="400050" indent="-400050">
              <a:buClr>
                <a:srgbClr val="0070C0"/>
              </a:buClr>
              <a:buFont typeface="Wingdings 3" panose="05040102010807070707" pitchFamily="18" charset="2"/>
              <a:buChar char=""/>
            </a:pPr>
            <a:r>
              <a:rPr lang="en-US" sz="2200" dirty="0" smtClean="0"/>
              <a:t>The </a:t>
            </a:r>
            <a:r>
              <a:rPr lang="en-US" sz="2200" dirty="0"/>
              <a:t>way the photograph looks might be altered as a result, giving away a clue that a message might be hidden in </a:t>
            </a:r>
            <a:r>
              <a:rPr lang="en-US" sz="2200" dirty="0" smtClean="0"/>
              <a:t>the file</a:t>
            </a:r>
            <a:r>
              <a:rPr lang="en-US" sz="2200" dirty="0"/>
              <a:t>, as you can see at the top of the next page.</a:t>
            </a:r>
            <a:endParaRPr lang="en-US" sz="2200" dirty="0" smtClean="0"/>
          </a:p>
        </p:txBody>
      </p:sp>
      <p:pic>
        <p:nvPicPr>
          <p:cNvPr id="3" name="Picture 2"/>
          <p:cNvPicPr>
            <a:picLocks noChangeAspect="1"/>
          </p:cNvPicPr>
          <p:nvPr/>
        </p:nvPicPr>
        <p:blipFill rotWithShape="1">
          <a:blip r:embed="rId3"/>
          <a:srcRect l="35038" t="29000" r="35825" b="22438"/>
          <a:stretch/>
        </p:blipFill>
        <p:spPr>
          <a:xfrm>
            <a:off x="5796136" y="1179230"/>
            <a:ext cx="3096344" cy="3096344"/>
          </a:xfrm>
          <a:prstGeom prst="rect">
            <a:avLst/>
          </a:prstGeom>
        </p:spPr>
      </p:pic>
      <p:sp>
        <p:nvSpPr>
          <p:cNvPr id="8" name="Rectangle 20"/>
          <p:cNvSpPr/>
          <p:nvPr/>
        </p:nvSpPr>
        <p:spPr>
          <a:xfrm>
            <a:off x="5508104" y="4393837"/>
            <a:ext cx="3379921" cy="2254854"/>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7151"/>
              <a:gd name="connsiteX1" fmla="*/ 8708513 w 8708513"/>
              <a:gd name="connsiteY1" fmla="*/ 0 h 957151"/>
              <a:gd name="connsiteX2" fmla="*/ 8708513 w 8708513"/>
              <a:gd name="connsiteY2" fmla="*/ 887849 h 957151"/>
              <a:gd name="connsiteX3" fmla="*/ 105507 w 8708513"/>
              <a:gd name="connsiteY3" fmla="*/ 909701 h 957151"/>
              <a:gd name="connsiteX4" fmla="*/ 0 w 8708513"/>
              <a:gd name="connsiteY4" fmla="*/ 0 h 957151"/>
              <a:gd name="connsiteX0" fmla="*/ 0 w 8708513"/>
              <a:gd name="connsiteY0" fmla="*/ 0 h 964182"/>
              <a:gd name="connsiteX1" fmla="*/ 8708513 w 8708513"/>
              <a:gd name="connsiteY1" fmla="*/ 0 h 964182"/>
              <a:gd name="connsiteX2" fmla="*/ 8708513 w 8708513"/>
              <a:gd name="connsiteY2" fmla="*/ 887849 h 964182"/>
              <a:gd name="connsiteX3" fmla="*/ 105507 w 8708513"/>
              <a:gd name="connsiteY3" fmla="*/ 925993 h 964182"/>
              <a:gd name="connsiteX4" fmla="*/ 0 w 8708513"/>
              <a:gd name="connsiteY4" fmla="*/ 0 h 96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64182">
                <a:moveTo>
                  <a:pt x="0" y="0"/>
                </a:moveTo>
                <a:lnTo>
                  <a:pt x="8708513" y="0"/>
                </a:lnTo>
                <a:lnTo>
                  <a:pt x="8708513" y="887849"/>
                </a:lnTo>
                <a:cubicBezTo>
                  <a:pt x="5868199" y="1008987"/>
                  <a:pt x="2980991" y="957255"/>
                  <a:pt x="105507" y="925993"/>
                </a:cubicBezTo>
                <a:cubicBezTo>
                  <a:pt x="31261" y="743366"/>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Data </a:t>
            </a:r>
            <a:r>
              <a:rPr lang="en-US" sz="2280" b="1" dirty="0">
                <a:solidFill>
                  <a:srgbClr val="C00000"/>
                </a:solidFill>
                <a:latin typeface="Arial" panose="020B0604020202020204" pitchFamily="34" charset="0"/>
                <a:cs typeface="Arial" panose="020B0604020202020204" pitchFamily="34" charset="0"/>
              </a:rPr>
              <a:t>corruption: </a:t>
            </a:r>
            <a:r>
              <a:rPr lang="en-US" sz="2280" dirty="0">
                <a:solidFill>
                  <a:srgbClr val="000000"/>
                </a:solidFill>
                <a:latin typeface="Arial" panose="020B0604020202020204" pitchFamily="34" charset="0"/>
                <a:cs typeface="Arial" panose="020B0604020202020204" pitchFamily="34" charset="0"/>
              </a:rPr>
              <a:t>An error in computer data that causes a file to be read or displayed incorrectly.</a:t>
            </a:r>
            <a:endParaRPr lang="en-GB" sz="228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600851" y="423935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6569629"/>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4616648"/>
          </a:xfrm>
          <a:prstGeom prst="rect">
            <a:avLst/>
          </a:prstGeom>
        </p:spPr>
        <p:txBody>
          <a:bodyPr wrap="square">
            <a:spAutoFit/>
          </a:bodyPr>
          <a:lstStyle/>
          <a:p>
            <a:pPr>
              <a:buClr>
                <a:srgbClr val="0070C0"/>
              </a:buClr>
            </a:pPr>
            <a:r>
              <a:rPr lang="en-US" sz="2100" b="1" dirty="0" smtClean="0">
                <a:solidFill>
                  <a:schemeClr val="tx2"/>
                </a:solidFill>
              </a:rPr>
              <a:t>Adding </a:t>
            </a:r>
            <a:r>
              <a:rPr lang="en-US" sz="2100" b="1" dirty="0">
                <a:solidFill>
                  <a:schemeClr val="tx2"/>
                </a:solidFill>
              </a:rPr>
              <a:t>extra bits to the file</a:t>
            </a:r>
          </a:p>
          <a:p>
            <a:pPr marL="400050" indent="-400050">
              <a:buClr>
                <a:srgbClr val="0070C0"/>
              </a:buClr>
              <a:buFont typeface="Wingdings 3" panose="05040102010807070707" pitchFamily="18" charset="2"/>
              <a:buChar char=""/>
            </a:pPr>
            <a:r>
              <a:rPr lang="en-US" sz="2100" dirty="0"/>
              <a:t>This is how the Bletchley Park photograph might look if 010 is added to the file. It is corrupted. Compare this image to </a:t>
            </a:r>
            <a:r>
              <a:rPr lang="en-US" sz="2100" dirty="0" smtClean="0"/>
              <a:t>the one </a:t>
            </a:r>
            <a:r>
              <a:rPr lang="en-US" sz="2100" dirty="0"/>
              <a:t>on </a:t>
            </a:r>
            <a:r>
              <a:rPr lang="en-US" sz="2100" dirty="0" smtClean="0"/>
              <a:t>next to it.</a:t>
            </a:r>
          </a:p>
          <a:p>
            <a:pPr marL="400050" indent="-400050">
              <a:buClr>
                <a:srgbClr val="0070C0"/>
              </a:buClr>
              <a:buFont typeface="Wingdings 3" panose="05040102010807070707" pitchFamily="18" charset="2"/>
              <a:buChar char=""/>
            </a:pPr>
            <a:endParaRPr lang="en-US" sz="2100" dirty="0"/>
          </a:p>
          <a:p>
            <a:pPr marL="400050" indent="-400050">
              <a:buClr>
                <a:srgbClr val="0070C0"/>
              </a:buClr>
              <a:buFont typeface="Wingdings 3" panose="05040102010807070707" pitchFamily="18" charset="2"/>
              <a:buChar char=""/>
            </a:pPr>
            <a:endParaRPr lang="en-US" sz="2100" dirty="0" smtClean="0"/>
          </a:p>
          <a:p>
            <a:pPr marL="400050" indent="-400050">
              <a:buClr>
                <a:srgbClr val="0070C0"/>
              </a:buClr>
              <a:buFont typeface="Wingdings 3" panose="05040102010807070707" pitchFamily="18" charset="2"/>
              <a:buChar char=""/>
            </a:pPr>
            <a:endParaRPr lang="en-US" sz="2100" dirty="0"/>
          </a:p>
          <a:p>
            <a:pPr marL="400050" indent="-400050">
              <a:buClr>
                <a:srgbClr val="0070C0"/>
              </a:buClr>
              <a:buFont typeface="Wingdings 3" panose="05040102010807070707" pitchFamily="18" charset="2"/>
              <a:buChar char=""/>
            </a:pPr>
            <a:endParaRPr lang="en-US" sz="2100" dirty="0" smtClean="0"/>
          </a:p>
          <a:p>
            <a:pPr marL="400050" indent="-400050">
              <a:buClr>
                <a:srgbClr val="0070C0"/>
              </a:buClr>
              <a:buFont typeface="Wingdings 3" panose="05040102010807070707" pitchFamily="18" charset="2"/>
              <a:buChar char=""/>
            </a:pPr>
            <a:endParaRPr lang="en-US" sz="2100" dirty="0"/>
          </a:p>
          <a:p>
            <a:pPr marL="400050" indent="-400050">
              <a:buClr>
                <a:srgbClr val="0070C0"/>
              </a:buClr>
              <a:buFont typeface="Wingdings 3" panose="05040102010807070707" pitchFamily="18" charset="2"/>
              <a:buChar char=""/>
            </a:pPr>
            <a:endParaRPr lang="en-US" sz="2100" dirty="0" smtClean="0"/>
          </a:p>
          <a:p>
            <a:pPr marL="400050" indent="-400050">
              <a:buClr>
                <a:srgbClr val="0070C0"/>
              </a:buClr>
              <a:buFont typeface="Wingdings 3" panose="05040102010807070707" pitchFamily="18" charset="2"/>
              <a:buChar char=""/>
            </a:pPr>
            <a:endParaRPr lang="en-US" sz="2100" dirty="0"/>
          </a:p>
          <a:p>
            <a:pPr>
              <a:buClr>
                <a:srgbClr val="0070C0"/>
              </a:buClr>
            </a:pPr>
            <a:endParaRPr lang="en-US" sz="2100" dirty="0" smtClean="0"/>
          </a:p>
          <a:p>
            <a:pPr marL="400050" indent="-400050">
              <a:buClr>
                <a:srgbClr val="0070C0"/>
              </a:buClr>
              <a:buFont typeface="Wingdings 3" panose="05040102010807070707" pitchFamily="18" charset="2"/>
              <a:buChar char=""/>
            </a:pPr>
            <a:r>
              <a:rPr lang="en-US" sz="2100" dirty="0"/>
              <a:t>However, all files contain a file header at the start of the file. This tells the computer what type of file it is and how </a:t>
            </a:r>
            <a:r>
              <a:rPr lang="en-US" sz="2100" dirty="0" smtClean="0"/>
              <a:t>to handle </a:t>
            </a:r>
            <a:r>
              <a:rPr lang="en-US" sz="2100" dirty="0"/>
              <a:t>it.</a:t>
            </a:r>
            <a:endParaRPr lang="en-US" sz="2100" dirty="0" smtClean="0"/>
          </a:p>
        </p:txBody>
      </p:sp>
      <p:pic>
        <p:nvPicPr>
          <p:cNvPr id="4" name="Picture 3"/>
          <p:cNvPicPr>
            <a:picLocks noChangeAspect="1"/>
          </p:cNvPicPr>
          <p:nvPr/>
        </p:nvPicPr>
        <p:blipFill rotWithShape="1">
          <a:blip r:embed="rId3"/>
          <a:srcRect l="24013" t="21125" r="25588" b="19813"/>
          <a:stretch/>
        </p:blipFill>
        <p:spPr>
          <a:xfrm>
            <a:off x="1043608" y="2204865"/>
            <a:ext cx="3888432" cy="2734054"/>
          </a:xfrm>
          <a:prstGeom prst="rect">
            <a:avLst/>
          </a:prstGeom>
        </p:spPr>
      </p:pic>
      <p:pic>
        <p:nvPicPr>
          <p:cNvPr id="11" name="Picture 10"/>
          <p:cNvPicPr>
            <a:picLocks noChangeAspect="1"/>
          </p:cNvPicPr>
          <p:nvPr/>
        </p:nvPicPr>
        <p:blipFill rotWithShape="1">
          <a:blip r:embed="rId4"/>
          <a:srcRect l="24013" t="23750" r="25588" b="17188"/>
          <a:stretch/>
        </p:blipFill>
        <p:spPr>
          <a:xfrm>
            <a:off x="5004048" y="2204864"/>
            <a:ext cx="3888433" cy="2734054"/>
          </a:xfrm>
          <a:prstGeom prst="rect">
            <a:avLst/>
          </a:prstGeom>
        </p:spPr>
      </p:pic>
      <p:sp>
        <p:nvSpPr>
          <p:cNvPr id="13" name="Rectangle 20"/>
          <p:cNvSpPr/>
          <p:nvPr/>
        </p:nvSpPr>
        <p:spPr>
          <a:xfrm>
            <a:off x="179512" y="5792219"/>
            <a:ext cx="8708513" cy="877141"/>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Metadata</a:t>
            </a:r>
            <a:r>
              <a:rPr lang="en-US" sz="2280" dirty="0" smtClean="0">
                <a:solidFill>
                  <a:srgbClr val="000000"/>
                </a:solidFill>
                <a:latin typeface="Arial" panose="020B0604020202020204" pitchFamily="34" charset="0"/>
                <a:cs typeface="Arial" panose="020B0604020202020204" pitchFamily="34" charset="0"/>
              </a:rPr>
              <a:t>: Data about data</a:t>
            </a:r>
            <a:endParaRPr lang="en-GB" sz="228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949270">
            <a:off x="8600851" y="5575215"/>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219116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2031325"/>
          </a:xfrm>
          <a:prstGeom prst="rect">
            <a:avLst/>
          </a:prstGeom>
        </p:spPr>
        <p:txBody>
          <a:bodyPr wrap="square">
            <a:spAutoFit/>
          </a:bodyPr>
          <a:lstStyle/>
          <a:p>
            <a:pPr>
              <a:buClr>
                <a:srgbClr val="0070C0"/>
              </a:buClr>
            </a:pPr>
            <a:r>
              <a:rPr lang="en-US" sz="2030" b="1" dirty="0" smtClean="0">
                <a:solidFill>
                  <a:schemeClr val="tx2"/>
                </a:solidFill>
              </a:rPr>
              <a:t>Adding </a:t>
            </a:r>
            <a:r>
              <a:rPr lang="en-US" sz="2030" b="1" dirty="0">
                <a:solidFill>
                  <a:schemeClr val="tx2"/>
                </a:solidFill>
              </a:rPr>
              <a:t>extra bits to the file</a:t>
            </a:r>
          </a:p>
          <a:p>
            <a:pPr marL="342900" indent="-342900">
              <a:buClr>
                <a:srgbClr val="0070C0"/>
              </a:buClr>
              <a:buFont typeface="Wingdings 3" panose="05040102010807070707" pitchFamily="18" charset="2"/>
              <a:buChar char=""/>
            </a:pPr>
            <a:r>
              <a:rPr lang="en-US" sz="2030" dirty="0"/>
              <a:t>This data about the data is called metadata. Metadata would be a good place to store the data containing </a:t>
            </a:r>
            <a:r>
              <a:rPr lang="en-US" sz="2030" dirty="0" smtClean="0"/>
              <a:t>the secret </a:t>
            </a:r>
            <a:r>
              <a:rPr lang="en-US" sz="2030" dirty="0"/>
              <a:t>message because it won’t affect the actual look of the image. Similarly, storing the secret message data at the </a:t>
            </a:r>
            <a:r>
              <a:rPr lang="en-US" sz="2030" dirty="0" smtClean="0"/>
              <a:t>end, after </a:t>
            </a:r>
            <a:r>
              <a:rPr lang="en-US" sz="2030" dirty="0"/>
              <a:t>the end of file data, would also not affect the image</a:t>
            </a:r>
            <a:r>
              <a:rPr lang="en-US" sz="2030" dirty="0" smtClean="0"/>
              <a:t>.</a:t>
            </a:r>
          </a:p>
        </p:txBody>
      </p:sp>
      <p:pic>
        <p:nvPicPr>
          <p:cNvPr id="2" name="Picture 1"/>
          <p:cNvPicPr>
            <a:picLocks noChangeAspect="1"/>
          </p:cNvPicPr>
          <p:nvPr/>
        </p:nvPicPr>
        <p:blipFill rotWithShape="1">
          <a:blip r:embed="rId3"/>
          <a:srcRect l="33463" t="36875" r="34251" b="8001"/>
          <a:stretch/>
        </p:blipFill>
        <p:spPr>
          <a:xfrm>
            <a:off x="4780315" y="2775660"/>
            <a:ext cx="4112165" cy="3909508"/>
          </a:xfrm>
          <a:prstGeom prst="rect">
            <a:avLst/>
          </a:prstGeom>
        </p:spPr>
      </p:pic>
      <p:sp>
        <p:nvSpPr>
          <p:cNvPr id="5" name="Rectangle 4"/>
          <p:cNvSpPr/>
          <p:nvPr/>
        </p:nvSpPr>
        <p:spPr>
          <a:xfrm>
            <a:off x="208315" y="2996952"/>
            <a:ext cx="4435693" cy="3841052"/>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030" dirty="0"/>
              <a:t>The secret message data has been inserted after the end of file data.</a:t>
            </a:r>
          </a:p>
          <a:p>
            <a:pPr marL="342900" indent="-342900">
              <a:buClr>
                <a:srgbClr val="0070C0"/>
              </a:buClr>
              <a:buFont typeface="Wingdings 3" panose="05040102010807070707" pitchFamily="18" charset="2"/>
              <a:buChar char=""/>
            </a:pPr>
            <a:r>
              <a:rPr lang="en-US" sz="2030" dirty="0"/>
              <a:t>The downside to this method is that adding data to a file causes the file size to increase. Someone seeing an image with an extremely large file size might become suspicious, because they know an image would not normally be that large, and might guess that it contains hidden data.</a:t>
            </a:r>
          </a:p>
        </p:txBody>
      </p:sp>
    </p:spTree>
    <p:extLst>
      <p:ext uri="{BB962C8B-B14F-4D97-AF65-F5344CB8AC3E}">
        <p14:creationId xmlns:p14="http://schemas.microsoft.com/office/powerpoint/2010/main" val="2655431339"/>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684165" cy="5847755"/>
          </a:xfrm>
          <a:prstGeom prst="rect">
            <a:avLst/>
          </a:prstGeom>
        </p:spPr>
        <p:txBody>
          <a:bodyPr wrap="square">
            <a:spAutoFit/>
          </a:bodyPr>
          <a:lstStyle/>
          <a:p>
            <a:pPr>
              <a:buClr>
                <a:srgbClr val="0070C0"/>
              </a:buClr>
            </a:pPr>
            <a:r>
              <a:rPr lang="en-US" sz="2200" b="1" dirty="0" smtClean="0">
                <a:solidFill>
                  <a:schemeClr val="tx2"/>
                </a:solidFill>
              </a:rPr>
              <a:t>Least </a:t>
            </a:r>
            <a:r>
              <a:rPr lang="en-US" sz="2200" b="1" dirty="0">
                <a:solidFill>
                  <a:schemeClr val="tx2"/>
                </a:solidFill>
              </a:rPr>
              <a:t>Significant Bit (LSB)</a:t>
            </a:r>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2200" dirty="0"/>
          </a:p>
          <a:p>
            <a:pPr marL="342900" indent="-342900">
              <a:buClr>
                <a:srgbClr val="0070C0"/>
              </a:buClr>
              <a:buFont typeface="Wingdings 3" panose="05040102010807070707" pitchFamily="18" charset="2"/>
              <a:buChar char=""/>
            </a:pPr>
            <a:endParaRPr lang="en-US" sz="2200" dirty="0" smtClean="0"/>
          </a:p>
          <a:p>
            <a:pPr marL="342900" indent="-342900">
              <a:buClr>
                <a:srgbClr val="0070C0"/>
              </a:buClr>
              <a:buFont typeface="Wingdings 3" panose="05040102010807070707" pitchFamily="18" charset="2"/>
              <a:buChar char=""/>
            </a:pPr>
            <a:endParaRPr lang="en-US" sz="900" dirty="0"/>
          </a:p>
          <a:p>
            <a:pPr marL="342900" indent="-342900">
              <a:buClr>
                <a:srgbClr val="0070C0"/>
              </a:buClr>
              <a:buFont typeface="Wingdings 3" panose="05040102010807070707" pitchFamily="18" charset="2"/>
              <a:buChar char=""/>
            </a:pPr>
            <a:r>
              <a:rPr lang="en-US" sz="2200" dirty="0" smtClean="0"/>
              <a:t>The </a:t>
            </a:r>
            <a:r>
              <a:rPr lang="en-US" sz="2200" dirty="0"/>
              <a:t>binary data for </a:t>
            </a:r>
            <a:r>
              <a:rPr lang="en-US" sz="2200" dirty="0" smtClean="0"/>
              <a:t>this </a:t>
            </a:r>
            <a:r>
              <a:rPr lang="en-US" sz="2200" dirty="0"/>
              <a:t>pixel is </a:t>
            </a:r>
            <a:r>
              <a:rPr lang="en-US" sz="2200" dirty="0" smtClean="0"/>
              <a:t>110110101001011010010101 </a:t>
            </a:r>
            <a:r>
              <a:rPr lang="en-US" sz="2200" dirty="0"/>
              <a:t>or, viewed in an easier way:</a:t>
            </a:r>
            <a:endParaRPr lang="en-US" sz="2200" dirty="0" smtClean="0"/>
          </a:p>
        </p:txBody>
      </p:sp>
      <p:pic>
        <p:nvPicPr>
          <p:cNvPr id="3" name="Picture 2"/>
          <p:cNvPicPr>
            <a:picLocks noChangeAspect="1"/>
          </p:cNvPicPr>
          <p:nvPr/>
        </p:nvPicPr>
        <p:blipFill rotWithShape="1">
          <a:blip r:embed="rId3"/>
          <a:srcRect l="17713" t="18500" r="18500" b="14563"/>
          <a:stretch/>
        </p:blipFill>
        <p:spPr>
          <a:xfrm>
            <a:off x="3851920" y="1631467"/>
            <a:ext cx="5112568" cy="3309701"/>
          </a:xfrm>
          <a:prstGeom prst="rect">
            <a:avLst/>
          </a:prstGeom>
        </p:spPr>
      </p:pic>
      <p:sp>
        <p:nvSpPr>
          <p:cNvPr id="2" name="Rectangle 1"/>
          <p:cNvSpPr/>
          <p:nvPr/>
        </p:nvSpPr>
        <p:spPr>
          <a:xfrm>
            <a:off x="208315" y="1559459"/>
            <a:ext cx="3787621" cy="4493538"/>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200" dirty="0"/>
              <a:t>Another method of hiding data is called Least Significant Bit or LSB. This method, rather than adding extra bits to the data, changes or </a:t>
            </a:r>
            <a:r>
              <a:rPr lang="en-US" sz="2200" dirty="0" smtClean="0"/>
              <a:t/>
            </a:r>
            <a:br>
              <a:rPr lang="en-US" sz="2200" dirty="0" smtClean="0"/>
            </a:br>
            <a:r>
              <a:rPr lang="en-US" sz="2200" dirty="0" smtClean="0"/>
              <a:t>replaces </a:t>
            </a:r>
            <a:r>
              <a:rPr lang="en-US" sz="2200" dirty="0"/>
              <a:t>data within the file.</a:t>
            </a:r>
          </a:p>
          <a:p>
            <a:pPr marL="342900" indent="-342900">
              <a:buClr>
                <a:srgbClr val="0070C0"/>
              </a:buClr>
              <a:buFont typeface="Wingdings 3" panose="05040102010807070707" pitchFamily="18" charset="2"/>
              <a:buChar char=""/>
            </a:pPr>
            <a:r>
              <a:rPr lang="en-US" sz="2200" dirty="0"/>
              <a:t>Take, for example, a photograph with 24-bit colour depth. This means that each pixel is </a:t>
            </a:r>
            <a:r>
              <a:rPr lang="en-US" sz="2200" dirty="0" err="1"/>
              <a:t>coloured</a:t>
            </a:r>
            <a:r>
              <a:rPr lang="en-US" sz="2200" dirty="0"/>
              <a:t> using 24 bits of data.</a:t>
            </a:r>
          </a:p>
        </p:txBody>
      </p:sp>
    </p:spTree>
    <p:extLst>
      <p:ext uri="{BB962C8B-B14F-4D97-AF65-F5344CB8AC3E}">
        <p14:creationId xmlns:p14="http://schemas.microsoft.com/office/powerpoint/2010/main" val="377329927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6163885" cy="5693866"/>
          </a:xfrm>
          <a:prstGeom prst="rect">
            <a:avLst/>
          </a:prstGeom>
        </p:spPr>
        <p:txBody>
          <a:bodyPr wrap="square">
            <a:spAutoFit/>
          </a:bodyPr>
          <a:lstStyle/>
          <a:p>
            <a:pPr>
              <a:buClr>
                <a:srgbClr val="0070C0"/>
              </a:buClr>
            </a:pPr>
            <a:r>
              <a:rPr lang="en-US" sz="2800" b="1" dirty="0" smtClean="0">
                <a:solidFill>
                  <a:schemeClr val="tx2"/>
                </a:solidFill>
              </a:rPr>
              <a:t>Least </a:t>
            </a:r>
            <a:r>
              <a:rPr lang="en-US" sz="2800" b="1" dirty="0">
                <a:solidFill>
                  <a:schemeClr val="tx2"/>
                </a:solidFill>
              </a:rPr>
              <a:t>Significant Bit (</a:t>
            </a:r>
            <a:r>
              <a:rPr lang="en-US" sz="2800" b="1" dirty="0" smtClean="0">
                <a:solidFill>
                  <a:schemeClr val="tx2"/>
                </a:solidFill>
              </a:rPr>
              <a:t>LSB)</a:t>
            </a:r>
            <a:endParaRPr lang="en-US" sz="1050" dirty="0"/>
          </a:p>
          <a:p>
            <a:pPr marL="342900" indent="-342900">
              <a:buClr>
                <a:srgbClr val="0070C0"/>
              </a:buClr>
              <a:buFont typeface="Wingdings 3" panose="05040102010807070707" pitchFamily="18" charset="2"/>
              <a:buChar char=""/>
            </a:pPr>
            <a:r>
              <a:rPr lang="en-US" sz="2800" dirty="0"/>
              <a:t>Using the LSB technique, you would alter the last bit of each byte, the least significant bit, so the above data </a:t>
            </a:r>
            <a:r>
              <a:rPr lang="en-US" sz="2800" dirty="0" smtClean="0"/>
              <a:t>would become</a:t>
            </a:r>
            <a:r>
              <a:rPr lang="en-US" sz="2800" dirty="0"/>
              <a:t>:</a:t>
            </a:r>
          </a:p>
          <a:p>
            <a:pPr marL="342900" indent="-342900">
              <a:buClr>
                <a:srgbClr val="0070C0"/>
              </a:buClr>
              <a:buFont typeface="Wingdings 3" panose="05040102010807070707" pitchFamily="18" charset="2"/>
              <a:buChar char=""/>
            </a:pPr>
            <a:r>
              <a:rPr lang="en-US" sz="2800" dirty="0"/>
              <a:t>This change to the data would be so small that it would be impossible to detect with the human eye.</a:t>
            </a:r>
          </a:p>
          <a:p>
            <a:pPr marL="342900" indent="-342900">
              <a:buClr>
                <a:srgbClr val="0070C0"/>
              </a:buClr>
              <a:buFont typeface="Wingdings 3" panose="05040102010807070707" pitchFamily="18" charset="2"/>
              <a:buChar char=""/>
            </a:pPr>
            <a:r>
              <a:rPr lang="en-US" sz="2800" dirty="0"/>
              <a:t>Look at the image </a:t>
            </a:r>
            <a:r>
              <a:rPr lang="en-US" sz="2800" dirty="0" smtClean="0"/>
              <a:t>right. </a:t>
            </a:r>
            <a:r>
              <a:rPr lang="en-US" sz="2800" dirty="0"/>
              <a:t>The eight-bit colour on the left is not the same as the eight-bit colour on the right – it is one </a:t>
            </a:r>
            <a:r>
              <a:rPr lang="en-US" sz="2800" dirty="0" smtClean="0"/>
              <a:t>bit different</a:t>
            </a:r>
            <a:r>
              <a:rPr lang="en-US" sz="2800" dirty="0"/>
              <a:t>. Can you see the difference?</a:t>
            </a:r>
            <a:endParaRPr lang="en-US" sz="2800" dirty="0" smtClean="0"/>
          </a:p>
        </p:txBody>
      </p:sp>
      <p:pic>
        <p:nvPicPr>
          <p:cNvPr id="4" name="Picture 3"/>
          <p:cNvPicPr>
            <a:picLocks noChangeAspect="1"/>
          </p:cNvPicPr>
          <p:nvPr/>
        </p:nvPicPr>
        <p:blipFill rotWithShape="1">
          <a:blip r:embed="rId3"/>
          <a:srcRect l="38188" t="23750" r="39763" b="51313"/>
          <a:stretch/>
        </p:blipFill>
        <p:spPr>
          <a:xfrm>
            <a:off x="6385596" y="1124743"/>
            <a:ext cx="2578891" cy="1749961"/>
          </a:xfrm>
          <a:prstGeom prst="rect">
            <a:avLst/>
          </a:prstGeom>
        </p:spPr>
      </p:pic>
      <p:pic>
        <p:nvPicPr>
          <p:cNvPr id="5" name="Picture 4"/>
          <p:cNvPicPr>
            <a:picLocks noChangeAspect="1"/>
          </p:cNvPicPr>
          <p:nvPr/>
        </p:nvPicPr>
        <p:blipFill rotWithShape="1">
          <a:blip r:embed="rId3"/>
          <a:srcRect l="38188" t="60500" r="39762" b="14563"/>
          <a:stretch/>
        </p:blipFill>
        <p:spPr>
          <a:xfrm>
            <a:off x="6372200" y="3014954"/>
            <a:ext cx="2520280" cy="1710190"/>
          </a:xfrm>
          <a:prstGeom prst="rect">
            <a:avLst/>
          </a:prstGeom>
        </p:spPr>
      </p:pic>
      <p:pic>
        <p:nvPicPr>
          <p:cNvPr id="6" name="Picture 5"/>
          <p:cNvPicPr>
            <a:picLocks noChangeAspect="1"/>
          </p:cNvPicPr>
          <p:nvPr/>
        </p:nvPicPr>
        <p:blipFill rotWithShape="1">
          <a:blip r:embed="rId4"/>
          <a:srcRect l="36613" t="34250" r="38187" b="39500"/>
          <a:stretch/>
        </p:blipFill>
        <p:spPr>
          <a:xfrm>
            <a:off x="6416384" y="4833768"/>
            <a:ext cx="2476096" cy="1763584"/>
          </a:xfrm>
          <a:prstGeom prst="rect">
            <a:avLst/>
          </a:prstGeom>
        </p:spPr>
      </p:pic>
    </p:spTree>
    <p:extLst>
      <p:ext uri="{BB962C8B-B14F-4D97-AF65-F5344CB8AC3E}">
        <p14:creationId xmlns:p14="http://schemas.microsoft.com/office/powerpoint/2010/main" val="4247968293"/>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8756173" cy="1785104"/>
          </a:xfrm>
          <a:prstGeom prst="rect">
            <a:avLst/>
          </a:prstGeom>
        </p:spPr>
        <p:txBody>
          <a:bodyPr wrap="square">
            <a:spAutoFit/>
          </a:bodyPr>
          <a:lstStyle/>
          <a:p>
            <a:pPr marL="400050" indent="-400050">
              <a:buClr>
                <a:srgbClr val="0070C0"/>
              </a:buClr>
            </a:pPr>
            <a:r>
              <a:rPr lang="en-US" sz="2200" b="1" dirty="0" smtClean="0">
                <a:solidFill>
                  <a:schemeClr val="tx2"/>
                </a:solidFill>
              </a:rPr>
              <a:t>Least </a:t>
            </a:r>
            <a:r>
              <a:rPr lang="en-US" sz="2200" b="1" dirty="0">
                <a:solidFill>
                  <a:schemeClr val="tx2"/>
                </a:solidFill>
              </a:rPr>
              <a:t>Significant Bit (</a:t>
            </a:r>
            <a:r>
              <a:rPr lang="en-US" sz="2200" b="1" dirty="0" smtClean="0">
                <a:solidFill>
                  <a:schemeClr val="tx2"/>
                </a:solidFill>
              </a:rPr>
              <a:t>LSB)</a:t>
            </a:r>
            <a:endParaRPr lang="en-US" sz="2200" dirty="0"/>
          </a:p>
          <a:p>
            <a:pPr marL="400050" indent="-400050">
              <a:buClr>
                <a:srgbClr val="0070C0"/>
              </a:buClr>
              <a:buFont typeface="Wingdings 3" panose="05040102010807070707" pitchFamily="18" charset="2"/>
              <a:buChar char=""/>
            </a:pPr>
            <a:r>
              <a:rPr lang="en-US" sz="2200" dirty="0"/>
              <a:t>With a 24-bit colour, the change is even less noticeable, and the advantage to the LSB method is that the file size stays </a:t>
            </a:r>
            <a:r>
              <a:rPr lang="en-US" sz="2200" dirty="0" smtClean="0"/>
              <a:t>the same</a:t>
            </a:r>
            <a:r>
              <a:rPr lang="en-US" sz="2200" dirty="0"/>
              <a:t>, making it very hard to identify that an image contains a secret message</a:t>
            </a:r>
            <a:r>
              <a:rPr lang="en-US" sz="2200" dirty="0" smtClean="0"/>
              <a:t>.</a:t>
            </a:r>
            <a:endParaRPr lang="en-US" sz="2200" dirty="0"/>
          </a:p>
        </p:txBody>
      </p:sp>
      <p:sp>
        <p:nvSpPr>
          <p:cNvPr id="7" name="Rectangle 20"/>
          <p:cNvSpPr/>
          <p:nvPr/>
        </p:nvSpPr>
        <p:spPr>
          <a:xfrm>
            <a:off x="208315" y="5382444"/>
            <a:ext cx="8708513" cy="128691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err="1" smtClean="0">
                <a:solidFill>
                  <a:srgbClr val="C00000"/>
                </a:solidFill>
                <a:latin typeface="Arial" panose="020B0604020202020204" pitchFamily="34" charset="0"/>
                <a:cs typeface="Arial" panose="020B0604020202020204" pitchFamily="34" charset="0"/>
              </a:rPr>
              <a:t>Steganalysis</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The name given to the process of discovering messages hidden using steganography.</a:t>
            </a:r>
            <a:endParaRPr lang="en-GB" sz="2400" u="sng" dirty="0">
              <a:solidFill>
                <a:srgbClr val="FF0000"/>
              </a:solidFill>
              <a:latin typeface="Arial" panose="020B0604020202020204" pitchFamily="34" charset="0"/>
              <a:cs typeface="Arial" panose="020B0604020202020204" pitchFamily="34" charset="0"/>
            </a:endParaRPr>
          </a:p>
        </p:txBody>
      </p:sp>
      <p:pic>
        <p:nvPicPr>
          <p:cNvPr id="39938" name="Picture 2" descr="Image result for steganalysis"/>
          <p:cNvPicPr>
            <a:picLocks noChangeAspect="1" noChangeArrowheads="1"/>
          </p:cNvPicPr>
          <p:nvPr/>
        </p:nvPicPr>
        <p:blipFill rotWithShape="1">
          <a:blip r:embed="rId3">
            <a:extLst>
              <a:ext uri="{28A0092B-C50C-407E-A947-70E740481C1C}">
                <a14:useLocalDpi xmlns:a14="http://schemas.microsoft.com/office/drawing/2010/main" val="0"/>
              </a:ext>
            </a:extLst>
          </a:blip>
          <a:srcRect l="24699"/>
          <a:stretch/>
        </p:blipFill>
        <p:spPr bwMode="auto">
          <a:xfrm>
            <a:off x="4780314" y="2574200"/>
            <a:ext cx="4106951" cy="272700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08315" y="2802414"/>
            <a:ext cx="4572000" cy="2462213"/>
          </a:xfrm>
          <a:prstGeom prst="rect">
            <a:avLst/>
          </a:prstGeom>
        </p:spPr>
        <p:txBody>
          <a:bodyPr>
            <a:spAutoFit/>
          </a:bodyPr>
          <a:lstStyle/>
          <a:p>
            <a:pPr marL="400050" indent="-400050">
              <a:buClr>
                <a:srgbClr val="0070C0"/>
              </a:buClr>
              <a:buFont typeface="Wingdings 3" panose="05040102010807070707" pitchFamily="18" charset="2"/>
              <a:buChar char=""/>
            </a:pPr>
            <a:r>
              <a:rPr lang="en-US" sz="2200" dirty="0"/>
              <a:t>When you consider that the data inserted into the file might be encrypted too, it makes </a:t>
            </a:r>
            <a:r>
              <a:rPr lang="en-US" sz="2200" b="1" dirty="0" err="1">
                <a:solidFill>
                  <a:srgbClr val="FF0000"/>
                </a:solidFill>
              </a:rPr>
              <a:t>steganalysis</a:t>
            </a:r>
            <a:r>
              <a:rPr lang="en-US" sz="2200" b="1" dirty="0">
                <a:solidFill>
                  <a:srgbClr val="FF0000"/>
                </a:solidFill>
              </a:rPr>
              <a:t> </a:t>
            </a:r>
            <a:r>
              <a:rPr lang="en-US" sz="2200" dirty="0"/>
              <a:t>highly complex, and makes steganography an important skill for those who want to communicate secretly.</a:t>
            </a:r>
          </a:p>
        </p:txBody>
      </p:sp>
      <p:sp>
        <p:nvSpPr>
          <p:cNvPr id="8" name="Oval 7"/>
          <p:cNvSpPr/>
          <p:nvPr/>
        </p:nvSpPr>
        <p:spPr>
          <a:xfrm rot="1949270">
            <a:off x="8549680" y="5247471"/>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3386692"/>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9" name="Rectangle 14"/>
          <p:cNvSpPr/>
          <p:nvPr/>
        </p:nvSpPr>
        <p:spPr>
          <a:xfrm>
            <a:off x="179512" y="1145227"/>
            <a:ext cx="8708512" cy="5632311"/>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49317"/>
              <a:gd name="connsiteX1" fmla="*/ 8708512 w 8708512"/>
              <a:gd name="connsiteY1" fmla="*/ 0 h 849317"/>
              <a:gd name="connsiteX2" fmla="*/ 8708512 w 8708512"/>
              <a:gd name="connsiteY2" fmla="*/ 801671 h 849317"/>
              <a:gd name="connsiteX3" fmla="*/ 93785 w 8708512"/>
              <a:gd name="connsiteY3" fmla="*/ 805861 h 849317"/>
              <a:gd name="connsiteX4" fmla="*/ 0 w 8708512"/>
              <a:gd name="connsiteY4" fmla="*/ 0 h 849317"/>
              <a:gd name="connsiteX0" fmla="*/ 0 w 8708512"/>
              <a:gd name="connsiteY0" fmla="*/ 0 h 844357"/>
              <a:gd name="connsiteX1" fmla="*/ 8708512 w 8708512"/>
              <a:gd name="connsiteY1" fmla="*/ 0 h 844357"/>
              <a:gd name="connsiteX2" fmla="*/ 8708512 w 8708512"/>
              <a:gd name="connsiteY2" fmla="*/ 801671 h 844357"/>
              <a:gd name="connsiteX3" fmla="*/ 93785 w 8708512"/>
              <a:gd name="connsiteY3" fmla="*/ 805861 h 844357"/>
              <a:gd name="connsiteX4" fmla="*/ 0 w 8708512"/>
              <a:gd name="connsiteY4" fmla="*/ 0 h 844357"/>
              <a:gd name="connsiteX0" fmla="*/ 0 w 8708512"/>
              <a:gd name="connsiteY0" fmla="*/ 0 h 833516"/>
              <a:gd name="connsiteX1" fmla="*/ 8708512 w 8708512"/>
              <a:gd name="connsiteY1" fmla="*/ 0 h 833516"/>
              <a:gd name="connsiteX2" fmla="*/ 8708512 w 8708512"/>
              <a:gd name="connsiteY2" fmla="*/ 801671 h 833516"/>
              <a:gd name="connsiteX3" fmla="*/ 93785 w 8708512"/>
              <a:gd name="connsiteY3" fmla="*/ 805861 h 833516"/>
              <a:gd name="connsiteX4" fmla="*/ 0 w 8708512"/>
              <a:gd name="connsiteY4" fmla="*/ 0 h 833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33516">
                <a:moveTo>
                  <a:pt x="0" y="0"/>
                </a:moveTo>
                <a:lnTo>
                  <a:pt x="8708512" y="0"/>
                </a:lnTo>
                <a:lnTo>
                  <a:pt x="8708512" y="801671"/>
                </a:lnTo>
                <a:cubicBezTo>
                  <a:pt x="5645460" y="862887"/>
                  <a:pt x="2980991" y="819442"/>
                  <a:pt x="93785" y="805861"/>
                </a:cubicBezTo>
                <a:cubicBezTo>
                  <a:pt x="7816" y="593345"/>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rIns="3840480">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855663" indent="-855663">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10.3.2</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H</a:t>
            </a:r>
            <a:r>
              <a:rPr lang="en-US" sz="2000" dirty="0">
                <a:solidFill>
                  <a:srgbClr val="000000"/>
                </a:solidFill>
                <a:latin typeface="Arial" panose="020B0604020202020204" pitchFamily="34" charset="0"/>
                <a:cs typeface="Arial" panose="020B0604020202020204" pitchFamily="34" charset="0"/>
              </a:rPr>
              <a:t>. L. Dennis, the author of Secret Breakers: The Power of Three, has hidden the location of the Golden Phoenix </a:t>
            </a:r>
            <a:r>
              <a:rPr lang="en-US" sz="2000" dirty="0" smtClean="0">
                <a:solidFill>
                  <a:srgbClr val="000000"/>
                </a:solidFill>
                <a:latin typeface="Arial" panose="020B0604020202020204" pitchFamily="34" charset="0"/>
                <a:cs typeface="Arial" panose="020B0604020202020204" pitchFamily="34" charset="0"/>
              </a:rPr>
              <a:t>on her </a:t>
            </a:r>
            <a:r>
              <a:rPr lang="en-US" sz="2000" dirty="0">
                <a:solidFill>
                  <a:srgbClr val="000000"/>
                </a:solidFill>
                <a:latin typeface="Arial" panose="020B0604020202020204" pitchFamily="34" charset="0"/>
                <a:cs typeface="Arial" panose="020B0604020202020204" pitchFamily="34" charset="0"/>
              </a:rPr>
              <a:t>website using steganography.</a:t>
            </a:r>
          </a:p>
          <a:p>
            <a:pPr marL="855663" indent="-855663">
              <a:buClr>
                <a:srgbClr val="C00000"/>
              </a:buClr>
              <a:tabLst>
                <a:tab pos="2420938" algn="l"/>
              </a:tabLst>
            </a:pPr>
            <a:r>
              <a:rPr lang="en-US" sz="2000" dirty="0" smtClean="0">
                <a:solidFill>
                  <a:srgbClr val="000000"/>
                </a:solidFill>
                <a:latin typeface="Arial" panose="020B0604020202020204" pitchFamily="34" charset="0"/>
                <a:cs typeface="Arial" panose="020B0604020202020204" pitchFamily="34" charset="0"/>
              </a:rPr>
              <a:t>	Go </a:t>
            </a:r>
            <a:r>
              <a:rPr lang="en-US" sz="2000" dirty="0">
                <a:solidFill>
                  <a:srgbClr val="000000"/>
                </a:solidFill>
                <a:latin typeface="Arial" panose="020B0604020202020204" pitchFamily="34" charset="0"/>
                <a:cs typeface="Arial" panose="020B0604020202020204" pitchFamily="34" charset="0"/>
              </a:rPr>
              <a:t>to </a:t>
            </a:r>
            <a:r>
              <a:rPr lang="en-US" sz="2000" dirty="0">
                <a:solidFill>
                  <a:srgbClr val="000000"/>
                </a:solidFill>
                <a:latin typeface="Arial" panose="020B0604020202020204" pitchFamily="34" charset="0"/>
                <a:cs typeface="Arial" panose="020B0604020202020204" pitchFamily="34" charset="0"/>
                <a:hlinkClick r:id="rId3"/>
              </a:rPr>
              <a:t>http://</a:t>
            </a:r>
            <a:r>
              <a:rPr lang="en-US" sz="2000" dirty="0" smtClean="0">
                <a:solidFill>
                  <a:srgbClr val="000000"/>
                </a:solidFill>
                <a:latin typeface="Arial" panose="020B0604020202020204" pitchFamily="34" charset="0"/>
                <a:cs typeface="Arial" panose="020B0604020202020204" pitchFamily="34" charset="0"/>
                <a:hlinkClick r:id="rId3"/>
              </a:rPr>
              <a:t>hldennis.com/birthdaymessage</a:t>
            </a:r>
            <a:r>
              <a:rPr lang="en-US" sz="2000" dirty="0" smtClean="0">
                <a:solidFill>
                  <a:srgbClr val="000000"/>
                </a:solidFill>
                <a:latin typeface="Arial" panose="020B0604020202020204" pitchFamily="34" charset="0"/>
                <a:cs typeface="Arial" panose="020B0604020202020204" pitchFamily="34" charset="0"/>
              </a:rPr>
              <a:t> or </a:t>
            </a:r>
            <a:r>
              <a:rPr lang="en-US" sz="2000" dirty="0" smtClean="0">
                <a:solidFill>
                  <a:srgbClr val="000000"/>
                </a:solidFill>
                <a:latin typeface="Arial" panose="020B0604020202020204" pitchFamily="34" charset="0"/>
                <a:cs typeface="Arial" panose="020B0604020202020204" pitchFamily="34" charset="0"/>
                <a:hlinkClick r:id="rId4" action="ppaction://hlinkfile"/>
              </a:rPr>
              <a:t>here </a:t>
            </a:r>
            <a:r>
              <a:rPr lang="en-US" sz="2000" dirty="0" smtClean="0">
                <a:solidFill>
                  <a:srgbClr val="000000"/>
                </a:solidFill>
                <a:latin typeface="Arial" panose="020B0604020202020204" pitchFamily="34" charset="0"/>
                <a:cs typeface="Arial" panose="020B0604020202020204" pitchFamily="34" charset="0"/>
              </a:rPr>
              <a:t>and </a:t>
            </a:r>
            <a:r>
              <a:rPr lang="en-US" sz="2000" dirty="0">
                <a:solidFill>
                  <a:srgbClr val="000000"/>
                </a:solidFill>
                <a:latin typeface="Arial" panose="020B0604020202020204" pitchFamily="34" charset="0"/>
                <a:cs typeface="Arial" panose="020B0604020202020204" pitchFamily="34" charset="0"/>
              </a:rPr>
              <a:t>download the image. Then zoom in on it to spot the </a:t>
            </a:r>
            <a:r>
              <a:rPr lang="en-US" sz="2000" dirty="0" smtClean="0">
                <a:solidFill>
                  <a:srgbClr val="000000"/>
                </a:solidFill>
                <a:latin typeface="Arial" panose="020B0604020202020204" pitchFamily="34" charset="0"/>
                <a:cs typeface="Arial" panose="020B0604020202020204" pitchFamily="34" charset="0"/>
              </a:rPr>
              <a:t>hidden message</a:t>
            </a:r>
            <a:r>
              <a:rPr lang="en-US" sz="2000" dirty="0">
                <a:solidFill>
                  <a:srgbClr val="000000"/>
                </a:solidFill>
                <a:latin typeface="Arial" panose="020B0604020202020204" pitchFamily="34" charset="0"/>
                <a:cs typeface="Arial" panose="020B0604020202020204" pitchFamily="34" charset="0"/>
              </a:rPr>
              <a:t>, which, when added to the end of </a:t>
            </a:r>
            <a:r>
              <a:rPr lang="en-US" sz="2000" dirty="0">
                <a:solidFill>
                  <a:srgbClr val="000000"/>
                </a:solidFill>
                <a:latin typeface="Arial" panose="020B0604020202020204" pitchFamily="34" charset="0"/>
                <a:cs typeface="Arial" panose="020B0604020202020204" pitchFamily="34" charset="0"/>
                <a:hlinkClick r:id="rId5"/>
              </a:rPr>
              <a:t>http://hldennis.com</a:t>
            </a:r>
            <a:r>
              <a:rPr lang="en-US" sz="2000" dirty="0" smtClean="0">
                <a:solidFill>
                  <a:srgbClr val="000000"/>
                </a:solidFill>
                <a:latin typeface="Arial" panose="020B0604020202020204" pitchFamily="34" charset="0"/>
                <a:cs typeface="Arial" panose="020B0604020202020204" pitchFamily="34" charset="0"/>
                <a:hlinkClick r:id="rId5"/>
              </a:rPr>
              <a:t>/</a:t>
            </a:r>
            <a:r>
              <a:rPr lang="en-US" sz="2000" dirty="0" smtClean="0">
                <a:solidFill>
                  <a:srgbClr val="000000"/>
                </a:solidFill>
                <a:latin typeface="Arial" panose="020B0604020202020204" pitchFamily="34" charset="0"/>
                <a:cs typeface="Arial" panose="020B0604020202020204" pitchFamily="34" charset="0"/>
              </a:rPr>
              <a:t> will </a:t>
            </a:r>
            <a:r>
              <a:rPr lang="en-US" sz="2000" dirty="0">
                <a:solidFill>
                  <a:srgbClr val="000000"/>
                </a:solidFill>
                <a:latin typeface="Arial" panose="020B0604020202020204" pitchFamily="34" charset="0"/>
                <a:cs typeface="Arial" panose="020B0604020202020204" pitchFamily="34" charset="0"/>
              </a:rPr>
              <a:t>form another web </a:t>
            </a:r>
            <a:r>
              <a:rPr lang="en-US" sz="2000" dirty="0" smtClean="0">
                <a:solidFill>
                  <a:srgbClr val="000000"/>
                </a:solidFill>
                <a:latin typeface="Arial" panose="020B0604020202020204" pitchFamily="34" charset="0"/>
                <a:cs typeface="Arial" panose="020B0604020202020204" pitchFamily="34" charset="0"/>
              </a:rPr>
              <a:t>address (</a:t>
            </a:r>
            <a:r>
              <a:rPr lang="en-US" sz="2000" dirty="0" smtClean="0">
                <a:solidFill>
                  <a:srgbClr val="000000"/>
                </a:solidFill>
                <a:latin typeface="Arial" panose="020B0604020202020204" pitchFamily="34" charset="0"/>
                <a:cs typeface="Arial" panose="020B0604020202020204" pitchFamily="34" charset="0"/>
                <a:hlinkClick r:id="rId6"/>
              </a:rPr>
              <a:t>http</a:t>
            </a:r>
            <a:r>
              <a:rPr lang="en-US" sz="2000" dirty="0">
                <a:solidFill>
                  <a:srgbClr val="000000"/>
                </a:solidFill>
                <a:latin typeface="Arial" panose="020B0604020202020204" pitchFamily="34" charset="0"/>
                <a:cs typeface="Arial" panose="020B0604020202020204" pitchFamily="34" charset="0"/>
                <a:hlinkClick r:id="rId6"/>
              </a:rPr>
              <a:t>://hldennis.com</a:t>
            </a:r>
            <a:r>
              <a:rPr lang="en-US" sz="2000" dirty="0" smtClean="0">
                <a:solidFill>
                  <a:srgbClr val="000000"/>
                </a:solidFill>
                <a:latin typeface="Arial" panose="020B0604020202020204" pitchFamily="34" charset="0"/>
                <a:cs typeface="Arial" panose="020B0604020202020204" pitchFamily="34" charset="0"/>
                <a:hlinkClick r:id="rId6"/>
              </a:rPr>
              <a:t>/***********</a:t>
            </a:r>
            <a:r>
              <a:rPr lang="en-US" sz="2000" dirty="0" smtClean="0">
                <a:solidFill>
                  <a:srgbClr val="000000"/>
                </a:solidFill>
                <a:latin typeface="Arial" panose="020B0604020202020204" pitchFamily="34" charset="0"/>
                <a:cs typeface="Arial" panose="020B0604020202020204" pitchFamily="34" charset="0"/>
              </a:rPr>
              <a:t>).</a:t>
            </a:r>
            <a:endParaRPr lang="en-US" sz="2000" dirty="0">
              <a:solidFill>
                <a:srgbClr val="000000"/>
              </a:solidFill>
              <a:latin typeface="Arial" panose="020B0604020202020204" pitchFamily="34" charset="0"/>
              <a:cs typeface="Arial" panose="020B0604020202020204" pitchFamily="34" charset="0"/>
            </a:endParaRPr>
          </a:p>
          <a:p>
            <a:pPr marL="855663" indent="-855663">
              <a:buClr>
                <a:srgbClr val="C00000"/>
              </a:buClr>
              <a:tabLst>
                <a:tab pos="2420938" algn="l"/>
              </a:tabLst>
            </a:pPr>
            <a:r>
              <a:rPr lang="en-US" sz="2000" dirty="0" smtClean="0">
                <a:solidFill>
                  <a:srgbClr val="000000"/>
                </a:solidFill>
                <a:latin typeface="Arial" panose="020B0604020202020204" pitchFamily="34" charset="0"/>
                <a:cs typeface="Arial" panose="020B0604020202020204" pitchFamily="34" charset="0"/>
              </a:rPr>
              <a:t>	Go </a:t>
            </a:r>
            <a:r>
              <a:rPr lang="en-US" sz="2000" dirty="0">
                <a:solidFill>
                  <a:srgbClr val="000000"/>
                </a:solidFill>
                <a:latin typeface="Arial" panose="020B0604020202020204" pitchFamily="34" charset="0"/>
                <a:cs typeface="Arial" panose="020B0604020202020204" pitchFamily="34" charset="0"/>
              </a:rPr>
              <a:t>to this web page to continue your journey to identify the location of the Golden Phoenix.</a:t>
            </a:r>
            <a:endParaRPr lang="en-GB" sz="2000" u="sng" dirty="0">
              <a:solidFill>
                <a:srgbClr val="FF0000"/>
              </a:solidFill>
              <a:latin typeface="Arial" panose="020B0604020202020204" pitchFamily="34" charset="0"/>
              <a:cs typeface="Arial" panose="020B0604020202020204" pitchFamily="34" charset="0"/>
            </a:endParaRPr>
          </a:p>
        </p:txBody>
      </p:sp>
      <p:pic>
        <p:nvPicPr>
          <p:cNvPr id="53250" name="Picture 2" descr="The first clu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072" y="1196752"/>
            <a:ext cx="3623320" cy="5403196"/>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p:cNvSpPr/>
          <p:nvPr/>
        </p:nvSpPr>
        <p:spPr>
          <a:xfrm rot="1949270">
            <a:off x="8618119" y="998999"/>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955440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6" name="Rectangle 14"/>
          <p:cNvSpPr/>
          <p:nvPr/>
        </p:nvSpPr>
        <p:spPr>
          <a:xfrm>
            <a:off x="179512" y="1134501"/>
            <a:ext cx="8708512" cy="553485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60070"/>
              <a:gd name="connsiteX1" fmla="*/ 8708512 w 8708512"/>
              <a:gd name="connsiteY1" fmla="*/ 0 h 860070"/>
              <a:gd name="connsiteX2" fmla="*/ 8708512 w 8708512"/>
              <a:gd name="connsiteY2" fmla="*/ 801671 h 860070"/>
              <a:gd name="connsiteX3" fmla="*/ 82062 w 8708512"/>
              <a:gd name="connsiteY3" fmla="*/ 830533 h 860070"/>
              <a:gd name="connsiteX4" fmla="*/ 0 w 8708512"/>
              <a:gd name="connsiteY4" fmla="*/ 0 h 860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60070">
                <a:moveTo>
                  <a:pt x="0" y="0"/>
                </a:moveTo>
                <a:lnTo>
                  <a:pt x="8708512" y="0"/>
                </a:lnTo>
                <a:lnTo>
                  <a:pt x="8708512" y="801671"/>
                </a:lnTo>
                <a:cubicBezTo>
                  <a:pt x="5809583" y="887640"/>
                  <a:pt x="2957545" y="861795"/>
                  <a:pt x="82062" y="830533"/>
                </a:cubicBezTo>
                <a:cubicBezTo>
                  <a:pt x="-3907" y="618017"/>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20" b="1" dirty="0" smtClean="0">
                <a:solidFill>
                  <a:srgbClr val="002060"/>
                </a:solidFill>
                <a:latin typeface="Arial" panose="020B0604020202020204" pitchFamily="34" charset="0"/>
                <a:cs typeface="Arial" panose="020B0604020202020204" pitchFamily="34" charset="0"/>
              </a:rPr>
              <a:t>Compute-IT</a:t>
            </a:r>
            <a:endParaRPr lang="en-US" sz="2020" b="1" dirty="0">
              <a:solidFill>
                <a:srgbClr val="002060"/>
              </a:solidFill>
              <a:latin typeface="Arial" panose="020B0604020202020204" pitchFamily="34" charset="0"/>
              <a:cs typeface="Arial" panose="020B0604020202020204" pitchFamily="34" charset="0"/>
            </a:endParaRP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found the various functions in this system were well integrated.</a:t>
            </a: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thought there was too much inconsistency in this system.</a:t>
            </a: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would imagine that most people would learn to use this system very quickly.</a:t>
            </a: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found the system very cumbersome to use.</a:t>
            </a: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felt very confident using the system.</a:t>
            </a:r>
          </a:p>
          <a:p>
            <a:pPr marL="566738" indent="-566738">
              <a:buClr>
                <a:srgbClr val="002060"/>
              </a:buClr>
              <a:buFont typeface="+mj-lt"/>
              <a:buAutoNum type="arabicPeriod" startAt="5"/>
              <a:tabLst>
                <a:tab pos="2420938" algn="l"/>
              </a:tabLst>
            </a:pPr>
            <a:r>
              <a:rPr lang="en-US" sz="2020" dirty="0" smtClean="0">
                <a:solidFill>
                  <a:srgbClr val="000000"/>
                </a:solidFill>
                <a:latin typeface="Arial" panose="020B0604020202020204" pitchFamily="34" charset="0"/>
                <a:cs typeface="Arial" panose="020B0604020202020204" pitchFamily="34" charset="0"/>
              </a:rPr>
              <a:t>I </a:t>
            </a:r>
            <a:r>
              <a:rPr lang="en-US" sz="2020" dirty="0">
                <a:solidFill>
                  <a:srgbClr val="000000"/>
                </a:solidFill>
                <a:latin typeface="Arial" panose="020B0604020202020204" pitchFamily="34" charset="0"/>
                <a:cs typeface="Arial" panose="020B0604020202020204" pitchFamily="34" charset="0"/>
              </a:rPr>
              <a:t>needed to learn a lot of things before I could get going with this system.</a:t>
            </a:r>
          </a:p>
          <a:p>
            <a:pPr>
              <a:buClr>
                <a:srgbClr val="002060"/>
              </a:buClr>
              <a:tabLst>
                <a:tab pos="2420938" algn="l"/>
              </a:tabLst>
            </a:pPr>
            <a:r>
              <a:rPr lang="en-US" sz="2020" dirty="0">
                <a:solidFill>
                  <a:srgbClr val="000000"/>
                </a:solidFill>
                <a:latin typeface="Arial" panose="020B0604020202020204" pitchFamily="34" charset="0"/>
                <a:cs typeface="Arial" panose="020B0604020202020204" pitchFamily="34" charset="0"/>
              </a:rPr>
              <a:t>When you have answered all ten questions:</a:t>
            </a:r>
          </a:p>
          <a:p>
            <a:pPr marL="804863" indent="-347663">
              <a:buClr>
                <a:srgbClr val="002060"/>
              </a:buClr>
              <a:buFont typeface="Wingdings" panose="05000000000000000000" pitchFamily="2" charset="2"/>
              <a:buChar char="§"/>
              <a:tabLst>
                <a:tab pos="2420938" algn="l"/>
              </a:tabLst>
            </a:pPr>
            <a:r>
              <a:rPr lang="en-US" sz="2020" dirty="0" smtClean="0">
                <a:solidFill>
                  <a:srgbClr val="000000"/>
                </a:solidFill>
                <a:latin typeface="Arial" panose="020B0604020202020204" pitchFamily="34" charset="0"/>
                <a:cs typeface="Arial" panose="020B0604020202020204" pitchFamily="34" charset="0"/>
              </a:rPr>
              <a:t>Look </a:t>
            </a:r>
            <a:r>
              <a:rPr lang="en-US" sz="2020" dirty="0">
                <a:solidFill>
                  <a:srgbClr val="000000"/>
                </a:solidFill>
                <a:latin typeface="Arial" panose="020B0604020202020204" pitchFamily="34" charset="0"/>
                <a:cs typeface="Arial" panose="020B0604020202020204" pitchFamily="34" charset="0"/>
              </a:rPr>
              <a:t>at the odd-numbered questions, and subtract one from each response.</a:t>
            </a:r>
          </a:p>
          <a:p>
            <a:pPr marL="804863" indent="-347663">
              <a:buClr>
                <a:srgbClr val="002060"/>
              </a:buClr>
              <a:buFont typeface="Wingdings" panose="05000000000000000000" pitchFamily="2" charset="2"/>
              <a:buChar char="§"/>
              <a:tabLst>
                <a:tab pos="2420938" algn="l"/>
              </a:tabLst>
            </a:pPr>
            <a:r>
              <a:rPr lang="en-US" sz="2020" dirty="0" smtClean="0">
                <a:solidFill>
                  <a:srgbClr val="000000"/>
                </a:solidFill>
                <a:latin typeface="Arial" panose="020B0604020202020204" pitchFamily="34" charset="0"/>
                <a:cs typeface="Arial" panose="020B0604020202020204" pitchFamily="34" charset="0"/>
              </a:rPr>
              <a:t>Look </a:t>
            </a:r>
            <a:r>
              <a:rPr lang="en-US" sz="2020" dirty="0">
                <a:solidFill>
                  <a:srgbClr val="000000"/>
                </a:solidFill>
                <a:latin typeface="Arial" panose="020B0604020202020204" pitchFamily="34" charset="0"/>
                <a:cs typeface="Arial" panose="020B0604020202020204" pitchFamily="34" charset="0"/>
              </a:rPr>
              <a:t>at the even-numbered questions, and subtract each response from five.</a:t>
            </a:r>
          </a:p>
          <a:p>
            <a:pPr marL="804863" indent="-347663">
              <a:buClr>
                <a:srgbClr val="002060"/>
              </a:buClr>
              <a:buFont typeface="Wingdings" panose="05000000000000000000" pitchFamily="2" charset="2"/>
              <a:buChar char="§"/>
              <a:tabLst>
                <a:tab pos="2420938" algn="l"/>
              </a:tabLst>
            </a:pPr>
            <a:r>
              <a:rPr lang="en-US" sz="2020" dirty="0" smtClean="0">
                <a:solidFill>
                  <a:srgbClr val="000000"/>
                </a:solidFill>
                <a:latin typeface="Arial" panose="020B0604020202020204" pitchFamily="34" charset="0"/>
                <a:cs typeface="Arial" panose="020B0604020202020204" pitchFamily="34" charset="0"/>
              </a:rPr>
              <a:t>Add </a:t>
            </a:r>
            <a:r>
              <a:rPr lang="en-US" sz="2020" dirty="0">
                <a:solidFill>
                  <a:srgbClr val="000000"/>
                </a:solidFill>
                <a:latin typeface="Arial" panose="020B0604020202020204" pitchFamily="34" charset="0"/>
                <a:cs typeface="Arial" panose="020B0604020202020204" pitchFamily="34" charset="0"/>
              </a:rPr>
              <a:t>up the resulting numbers and multiply the total by 2.5.</a:t>
            </a:r>
          </a:p>
          <a:p>
            <a:pPr marL="401638">
              <a:buClr>
                <a:srgbClr val="002060"/>
              </a:buClr>
              <a:tabLst>
                <a:tab pos="2420938" algn="l"/>
              </a:tabLst>
            </a:pPr>
            <a:r>
              <a:rPr lang="en-US" sz="2020" dirty="0">
                <a:solidFill>
                  <a:srgbClr val="000000"/>
                </a:solidFill>
                <a:latin typeface="Arial" panose="020B0604020202020204" pitchFamily="34" charset="0"/>
                <a:cs typeface="Arial" panose="020B0604020202020204" pitchFamily="34" charset="0"/>
              </a:rPr>
              <a:t>An SUS above 68 is considered above average, while an SUS below 68 is considered below average.</a:t>
            </a:r>
          </a:p>
        </p:txBody>
      </p:sp>
      <p:sp>
        <p:nvSpPr>
          <p:cNvPr id="9" name="Oval 8"/>
          <p:cNvSpPr/>
          <p:nvPr/>
        </p:nvSpPr>
        <p:spPr>
          <a:xfrm rot="1949270">
            <a:off x="8574342"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0081023"/>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14" name="Rectangle 13"/>
          <p:cNvSpPr/>
          <p:nvPr/>
        </p:nvSpPr>
        <p:spPr>
          <a:xfrm>
            <a:off x="208315" y="1124744"/>
            <a:ext cx="4723725" cy="4893647"/>
          </a:xfrm>
          <a:prstGeom prst="rect">
            <a:avLst/>
          </a:prstGeom>
        </p:spPr>
        <p:txBody>
          <a:bodyPr wrap="square">
            <a:spAutoFit/>
          </a:bodyPr>
          <a:lstStyle/>
          <a:p>
            <a:pPr>
              <a:buClr>
                <a:srgbClr val="0070C0"/>
              </a:buClr>
            </a:pPr>
            <a:r>
              <a:rPr lang="en-US" sz="2400" b="1" dirty="0" smtClean="0">
                <a:solidFill>
                  <a:srgbClr val="C00000"/>
                </a:solidFill>
              </a:rPr>
              <a:t>Moving </a:t>
            </a:r>
            <a:r>
              <a:rPr lang="en-US" sz="2400" b="1" dirty="0">
                <a:solidFill>
                  <a:srgbClr val="C00000"/>
                </a:solidFill>
              </a:rPr>
              <a:t>images</a:t>
            </a:r>
          </a:p>
          <a:p>
            <a:pPr marL="400050" indent="-400050">
              <a:buClr>
                <a:srgbClr val="0070C0"/>
              </a:buClr>
              <a:buFont typeface="Wingdings 3" panose="05040102010807070707" pitchFamily="18" charset="2"/>
              <a:buChar char=""/>
            </a:pPr>
            <a:r>
              <a:rPr lang="en-US" sz="2400" dirty="0"/>
              <a:t>You now understand how static images are displayed, but what about moving images, videos and animations? In fact, </a:t>
            </a:r>
            <a:r>
              <a:rPr lang="en-US" sz="2400" dirty="0" smtClean="0"/>
              <a:t>there is </a:t>
            </a:r>
            <a:r>
              <a:rPr lang="en-US" sz="2400" dirty="0"/>
              <a:t>little difference between static images and moving pictures. </a:t>
            </a:r>
            <a:endParaRPr lang="en-US" sz="2400" dirty="0" smtClean="0"/>
          </a:p>
          <a:p>
            <a:pPr marL="400050" indent="-400050">
              <a:buClr>
                <a:srgbClr val="0070C0"/>
              </a:buClr>
              <a:buFont typeface="Wingdings 3" panose="05040102010807070707" pitchFamily="18" charset="2"/>
              <a:buChar char=""/>
            </a:pPr>
            <a:r>
              <a:rPr lang="en-US" sz="2400" dirty="0" smtClean="0"/>
              <a:t>Videos </a:t>
            </a:r>
            <a:r>
              <a:rPr lang="en-US" sz="2400" dirty="0"/>
              <a:t>and animations are simply lots of static images </a:t>
            </a:r>
            <a:r>
              <a:rPr lang="en-US" sz="2400" dirty="0" smtClean="0"/>
              <a:t>that are </a:t>
            </a:r>
            <a:r>
              <a:rPr lang="en-US" sz="2400" dirty="0"/>
              <a:t>rapidly displayed one after another giving an illusion of movement.</a:t>
            </a:r>
          </a:p>
        </p:txBody>
      </p:sp>
      <p:sp>
        <p:nvSpPr>
          <p:cNvPr id="9" name="TextBox 8">
            <a:hlinkClick r:id="rId3" action="ppaction://hlinkfile"/>
          </p:cNvPr>
          <p:cNvSpPr txBox="1"/>
          <p:nvPr/>
        </p:nvSpPr>
        <p:spPr>
          <a:xfrm>
            <a:off x="240371" y="6151120"/>
            <a:ext cx="230425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45720" rIns="45720" rtlCol="0">
            <a:spAutoFit/>
          </a:bodyPr>
          <a:lstStyle/>
          <a:p>
            <a:pPr algn="ctr">
              <a:buClr>
                <a:srgbClr val="C00000"/>
              </a:buClr>
              <a:buSzPct val="80000"/>
            </a:pPr>
            <a:r>
              <a:rPr lang="en-US" sz="2400" b="1" dirty="0" smtClean="0"/>
              <a:t>Flip Book 01</a:t>
            </a:r>
          </a:p>
        </p:txBody>
      </p:sp>
      <p:pic>
        <p:nvPicPr>
          <p:cNvPr id="54274" name="Picture 2" descr="Image result for animated gif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147564"/>
            <a:ext cx="3946476" cy="2386361"/>
          </a:xfrm>
          <a:prstGeom prst="rect">
            <a:avLst/>
          </a:prstGeom>
          <a:noFill/>
          <a:extLst>
            <a:ext uri="{909E8E84-426E-40DD-AFC4-6F175D3DCCD1}">
              <a14:hiddenFill xmlns:a14="http://schemas.microsoft.com/office/drawing/2010/main">
                <a:solidFill>
                  <a:srgbClr val="FFFFFF"/>
                </a:solidFill>
              </a14:hiddenFill>
            </a:ext>
          </a:extLst>
        </p:spPr>
      </p:pic>
      <p:pic>
        <p:nvPicPr>
          <p:cNvPr id="54276" name="Picture 4" descr="Image result for animated gif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3666654"/>
            <a:ext cx="4003608" cy="300270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file"/>
          </p:cNvPr>
          <p:cNvSpPr txBox="1"/>
          <p:nvPr/>
        </p:nvSpPr>
        <p:spPr>
          <a:xfrm>
            <a:off x="2699792" y="6144781"/>
            <a:ext cx="230425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45720" rIns="45720" rtlCol="0">
            <a:spAutoFit/>
          </a:bodyPr>
          <a:lstStyle/>
          <a:p>
            <a:pPr algn="ctr">
              <a:buClr>
                <a:srgbClr val="C00000"/>
              </a:buClr>
              <a:buSzPct val="80000"/>
            </a:pPr>
            <a:r>
              <a:rPr lang="en-US" sz="2400" b="1" dirty="0" smtClean="0"/>
              <a:t>Flip Book 02</a:t>
            </a:r>
          </a:p>
        </p:txBody>
      </p:sp>
    </p:spTree>
    <p:extLst>
      <p:ext uri="{BB962C8B-B14F-4D97-AF65-F5344CB8AC3E}">
        <p14:creationId xmlns:p14="http://schemas.microsoft.com/office/powerpoint/2010/main" val="2648445700"/>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8" name="Rectangle 22"/>
          <p:cNvSpPr/>
          <p:nvPr/>
        </p:nvSpPr>
        <p:spPr>
          <a:xfrm>
            <a:off x="179512" y="1184888"/>
            <a:ext cx="8708512" cy="5487824"/>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1522"/>
              <a:gd name="connsiteX1" fmla="*/ 8708512 w 8708512"/>
              <a:gd name="connsiteY1" fmla="*/ 0 h 811522"/>
              <a:gd name="connsiteX2" fmla="*/ 8708512 w 8708512"/>
              <a:gd name="connsiteY2" fmla="*/ 759758 h 811522"/>
              <a:gd name="connsiteX3" fmla="*/ 89389 w 8708512"/>
              <a:gd name="connsiteY3" fmla="*/ 757208 h 811522"/>
              <a:gd name="connsiteX4" fmla="*/ 0 w 8708512"/>
              <a:gd name="connsiteY4" fmla="*/ 0 h 811522"/>
              <a:gd name="connsiteX0" fmla="*/ 0 w 8708512"/>
              <a:gd name="connsiteY0" fmla="*/ 0 h 791239"/>
              <a:gd name="connsiteX1" fmla="*/ 8708512 w 8708512"/>
              <a:gd name="connsiteY1" fmla="*/ 0 h 791239"/>
              <a:gd name="connsiteX2" fmla="*/ 8708512 w 8708512"/>
              <a:gd name="connsiteY2" fmla="*/ 759758 h 791239"/>
              <a:gd name="connsiteX3" fmla="*/ 89389 w 8708512"/>
              <a:gd name="connsiteY3" fmla="*/ 757208 h 791239"/>
              <a:gd name="connsiteX4" fmla="*/ 0 w 8708512"/>
              <a:gd name="connsiteY4" fmla="*/ 0 h 791239"/>
              <a:gd name="connsiteX0" fmla="*/ 0 w 8708512"/>
              <a:gd name="connsiteY0" fmla="*/ 0 h 783051"/>
              <a:gd name="connsiteX1" fmla="*/ 8708512 w 8708512"/>
              <a:gd name="connsiteY1" fmla="*/ 0 h 783051"/>
              <a:gd name="connsiteX2" fmla="*/ 8708512 w 8708512"/>
              <a:gd name="connsiteY2" fmla="*/ 759758 h 783051"/>
              <a:gd name="connsiteX3" fmla="*/ 89389 w 8708512"/>
              <a:gd name="connsiteY3" fmla="*/ 757208 h 783051"/>
              <a:gd name="connsiteX4" fmla="*/ 0 w 8708512"/>
              <a:gd name="connsiteY4" fmla="*/ 0 h 78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83051">
                <a:moveTo>
                  <a:pt x="0" y="0"/>
                </a:moveTo>
                <a:lnTo>
                  <a:pt x="8708512" y="0"/>
                </a:lnTo>
                <a:lnTo>
                  <a:pt x="8708512" y="759758"/>
                </a:lnTo>
                <a:cubicBezTo>
                  <a:pt x="5562909" y="800028"/>
                  <a:pt x="2972688" y="780654"/>
                  <a:pt x="89389" y="757208"/>
                </a:cubicBezTo>
                <a:cubicBezTo>
                  <a:pt x="22958" y="57429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1900" b="1" dirty="0" smtClean="0">
                <a:solidFill>
                  <a:srgbClr val="C00000"/>
                </a:solidFill>
                <a:latin typeface="Arial" panose="020B0604020202020204" pitchFamily="34" charset="0"/>
                <a:cs typeface="Arial" panose="020B0604020202020204" pitchFamily="34" charset="0"/>
              </a:rPr>
              <a:t>Challenge</a:t>
            </a:r>
            <a:endParaRPr lang="en-US" sz="1900" b="1" dirty="0">
              <a:solidFill>
                <a:srgbClr val="C00000"/>
              </a:solidFill>
              <a:latin typeface="Arial" panose="020B0604020202020204" pitchFamily="34" charset="0"/>
              <a:cs typeface="Arial" panose="020B0604020202020204" pitchFamily="34" charset="0"/>
            </a:endParaRPr>
          </a:p>
          <a:p>
            <a:pPr marL="857250" indent="-857250">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10.3.3</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It is time for you to complete the challenge for this unit. You know all about static images and how they are displayed on a digital display, and it is now time for you to stream video like a computer by creating a paper flipbook. Each page of your flipbook represents a single image file made up of millions of bits </a:t>
            </a:r>
            <a:r>
              <a:rPr lang="en-US" sz="1900" dirty="0">
                <a:solidFill>
                  <a:srgbClr val="000000"/>
                </a:solidFill>
                <a:latin typeface="Arial" panose="020B0604020202020204" pitchFamily="34" charset="0"/>
                <a:cs typeface="Arial" panose="020B0604020202020204" pitchFamily="34" charset="0"/>
              </a:rPr>
              <a:t>of data.</a:t>
            </a:r>
          </a:p>
          <a:p>
            <a:pPr marL="285750" indent="-285750">
              <a:buClr>
                <a:srgbClr val="C00000"/>
              </a:buClr>
              <a:buFont typeface="Wingdings" panose="05000000000000000000" pitchFamily="2" charset="2"/>
              <a:buChar char="§"/>
              <a:tabLst>
                <a:tab pos="2420938" algn="l"/>
              </a:tabLst>
            </a:pPr>
            <a:r>
              <a:rPr lang="en-US" sz="1900" dirty="0">
                <a:solidFill>
                  <a:srgbClr val="000000"/>
                </a:solidFill>
                <a:latin typeface="Arial" panose="020B0604020202020204" pitchFamily="34" charset="0"/>
                <a:cs typeface="Arial" panose="020B0604020202020204" pitchFamily="34" charset="0"/>
              </a:rPr>
              <a:t>A paper flipbook can be made by cutting up a lot of squares of paper and stapling them together into a small book.</a:t>
            </a:r>
          </a:p>
          <a:p>
            <a:pPr marL="285750" indent="-285750">
              <a:buClr>
                <a:srgbClr val="C00000"/>
              </a:buClr>
              <a:buFont typeface="Wingdings" panose="05000000000000000000" pitchFamily="2" charset="2"/>
              <a:buChar char="§"/>
              <a:tabLst>
                <a:tab pos="2420938" algn="l"/>
              </a:tabLst>
            </a:pPr>
            <a:r>
              <a:rPr lang="en-US" sz="1900" dirty="0">
                <a:solidFill>
                  <a:srgbClr val="000000"/>
                </a:solidFill>
                <a:latin typeface="Arial" panose="020B0604020202020204" pitchFamily="34" charset="0"/>
                <a:cs typeface="Arial" panose="020B0604020202020204" pitchFamily="34" charset="0"/>
              </a:rPr>
              <a:t>You draw the first image on the last sheet </a:t>
            </a:r>
            <a:r>
              <a:rPr lang="en-US" sz="1900" dirty="0" smtClean="0">
                <a:solidFill>
                  <a:srgbClr val="000000"/>
                </a:solidFill>
                <a:latin typeface="Arial" panose="020B0604020202020204" pitchFamily="34" charset="0"/>
                <a:cs typeface="Arial" panose="020B0604020202020204" pitchFamily="34" charset="0"/>
              </a:rPr>
              <a:t>of </a:t>
            </a:r>
            <a:r>
              <a:rPr lang="en-US" sz="1900" dirty="0">
                <a:solidFill>
                  <a:srgbClr val="000000"/>
                </a:solidFill>
                <a:latin typeface="Arial" panose="020B0604020202020204" pitchFamily="34" charset="0"/>
                <a:cs typeface="Arial" panose="020B0604020202020204" pitchFamily="34" charset="0"/>
              </a:rPr>
              <a:t>paper and change the image slightly </a:t>
            </a:r>
            <a:r>
              <a:rPr lang="en-US" sz="1900" dirty="0" smtClean="0">
                <a:solidFill>
                  <a:srgbClr val="000000"/>
                </a:solidFill>
                <a:latin typeface="Arial" panose="020B0604020202020204" pitchFamily="34" charset="0"/>
                <a:cs typeface="Arial" panose="020B0604020202020204" pitchFamily="34" charset="0"/>
              </a:rPr>
              <a:t>on </a:t>
            </a:r>
            <a:r>
              <a:rPr lang="en-US" sz="1900" dirty="0">
                <a:solidFill>
                  <a:srgbClr val="000000"/>
                </a:solidFill>
                <a:latin typeface="Arial" panose="020B0604020202020204" pitchFamily="34" charset="0"/>
                <a:cs typeface="Arial" panose="020B0604020202020204" pitchFamily="34" charset="0"/>
              </a:rPr>
              <a:t>each following sheet of </a:t>
            </a:r>
            <a:r>
              <a:rPr lang="en-US" sz="1900" dirty="0" smtClean="0">
                <a:solidFill>
                  <a:srgbClr val="000000"/>
                </a:solidFill>
                <a:latin typeface="Arial" panose="020B0604020202020204" pitchFamily="34" charset="0"/>
                <a:cs typeface="Arial" panose="020B0604020202020204" pitchFamily="34" charset="0"/>
              </a:rPr>
              <a:t>paper until </a:t>
            </a:r>
            <a:r>
              <a:rPr lang="en-US" sz="1900" dirty="0">
                <a:solidFill>
                  <a:srgbClr val="000000"/>
                </a:solidFill>
                <a:latin typeface="Arial" panose="020B0604020202020204" pitchFamily="34" charset="0"/>
                <a:cs typeface="Arial" panose="020B0604020202020204" pitchFamily="34" charset="0"/>
              </a:rPr>
              <a:t>you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have drawn </a:t>
            </a:r>
            <a:r>
              <a:rPr lang="en-US" sz="1900" dirty="0">
                <a:solidFill>
                  <a:srgbClr val="000000"/>
                </a:solidFill>
                <a:latin typeface="Arial" panose="020B0604020202020204" pitchFamily="34" charset="0"/>
                <a:cs typeface="Arial" panose="020B0604020202020204" pitchFamily="34" charset="0"/>
              </a:rPr>
              <a:t>a complete sequence of </a:t>
            </a:r>
            <a:r>
              <a:rPr lang="en-US" sz="1900" dirty="0" smtClean="0">
                <a:solidFill>
                  <a:srgbClr val="000000"/>
                </a:solidFill>
                <a:latin typeface="Arial" panose="020B0604020202020204" pitchFamily="34" charset="0"/>
                <a:cs typeface="Arial" panose="020B0604020202020204" pitchFamily="34" charset="0"/>
              </a:rPr>
              <a:t>images </a:t>
            </a:r>
            <a:r>
              <a:rPr lang="en-US" sz="1900" dirty="0">
                <a:solidFill>
                  <a:srgbClr val="000000"/>
                </a:solidFill>
                <a:latin typeface="Arial" panose="020B0604020202020204" pitchFamily="34" charset="0"/>
                <a:cs typeface="Arial" panose="020B0604020202020204" pitchFamily="34" charset="0"/>
              </a:rPr>
              <a:t>in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the book </a:t>
            </a:r>
            <a:r>
              <a:rPr lang="en-US" sz="1900" dirty="0">
                <a:solidFill>
                  <a:srgbClr val="000000"/>
                </a:solidFill>
                <a:latin typeface="Arial" panose="020B0604020202020204" pitchFamily="34" charset="0"/>
                <a:cs typeface="Arial" panose="020B0604020202020204" pitchFamily="34" charset="0"/>
              </a:rPr>
              <a:t>from back to front.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By </a:t>
            </a:r>
            <a:r>
              <a:rPr lang="en-US" sz="1900" dirty="0">
                <a:solidFill>
                  <a:srgbClr val="000000"/>
                </a:solidFill>
                <a:latin typeface="Arial" panose="020B0604020202020204" pitchFamily="34" charset="0"/>
                <a:cs typeface="Arial" panose="020B0604020202020204" pitchFamily="34" charset="0"/>
              </a:rPr>
              <a:t>flipping through the </a:t>
            </a:r>
            <a:r>
              <a:rPr lang="en-US" sz="1900" dirty="0" smtClean="0">
                <a:solidFill>
                  <a:srgbClr val="000000"/>
                </a:solidFill>
                <a:latin typeface="Arial" panose="020B0604020202020204" pitchFamily="34" charset="0"/>
                <a:cs typeface="Arial" panose="020B0604020202020204" pitchFamily="34" charset="0"/>
              </a:rPr>
              <a:t>book from </a:t>
            </a:r>
            <a:r>
              <a:rPr lang="en-US" sz="1900" dirty="0">
                <a:solidFill>
                  <a:srgbClr val="000000"/>
                </a:solidFill>
                <a:latin typeface="Arial" panose="020B0604020202020204" pitchFamily="34" charset="0"/>
                <a:cs typeface="Arial" panose="020B0604020202020204" pitchFamily="34" charset="0"/>
              </a:rPr>
              <a:t>the last </a:t>
            </a:r>
            <a:r>
              <a:rPr lang="en-US" sz="1900" dirty="0" smtClean="0">
                <a:solidFill>
                  <a:srgbClr val="000000"/>
                </a:solidFill>
                <a:latin typeface="Arial" panose="020B0604020202020204" pitchFamily="34" charset="0"/>
                <a:cs typeface="Arial" panose="020B0604020202020204" pitchFamily="34" charset="0"/>
              </a:rPr>
              <a:t>page </a:t>
            </a:r>
            <a:r>
              <a:rPr lang="en-US" sz="1900" dirty="0">
                <a:solidFill>
                  <a:srgbClr val="000000"/>
                </a:solidFill>
                <a:latin typeface="Arial" panose="020B0604020202020204" pitchFamily="34" charset="0"/>
                <a:cs typeface="Arial" panose="020B0604020202020204" pitchFamily="34" charset="0"/>
              </a:rPr>
              <a:t>to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the </a:t>
            </a:r>
            <a:r>
              <a:rPr lang="en-US" sz="1900" dirty="0">
                <a:solidFill>
                  <a:srgbClr val="000000"/>
                </a:solidFill>
                <a:latin typeface="Arial" panose="020B0604020202020204" pitchFamily="34" charset="0"/>
                <a:cs typeface="Arial" panose="020B0604020202020204" pitchFamily="34" charset="0"/>
              </a:rPr>
              <a:t>first page you will be able to </a:t>
            </a:r>
            <a:r>
              <a:rPr lang="en-US" sz="1900" dirty="0" smtClean="0">
                <a:solidFill>
                  <a:srgbClr val="000000"/>
                </a:solidFill>
                <a:latin typeface="Arial" panose="020B0604020202020204" pitchFamily="34" charset="0"/>
                <a:cs typeface="Arial" panose="020B0604020202020204" pitchFamily="34" charset="0"/>
              </a:rPr>
              <a:t>‘</a:t>
            </a:r>
            <a:r>
              <a:rPr lang="en-US" sz="1900" dirty="0">
                <a:solidFill>
                  <a:srgbClr val="000000"/>
                </a:solidFill>
                <a:latin typeface="Arial" panose="020B0604020202020204" pitchFamily="34" charset="0"/>
                <a:cs typeface="Arial" panose="020B0604020202020204" pitchFamily="34" charset="0"/>
              </a:rPr>
              <a:t>stream your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video</a:t>
            </a:r>
            <a:r>
              <a:rPr lang="en-US" sz="1900" dirty="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1900" dirty="0">
                <a:solidFill>
                  <a:srgbClr val="000000"/>
                </a:solidFill>
                <a:latin typeface="Arial" panose="020B0604020202020204" pitchFamily="34" charset="0"/>
                <a:cs typeface="Arial" panose="020B0604020202020204" pitchFamily="34" charset="0"/>
              </a:rPr>
              <a:t>Be creative and see how many images </a:t>
            </a:r>
            <a:r>
              <a:rPr lang="en-US" sz="1900" dirty="0" smtClean="0">
                <a:solidFill>
                  <a:srgbClr val="000000"/>
                </a:solidFill>
                <a:latin typeface="Arial" panose="020B0604020202020204" pitchFamily="34" charset="0"/>
                <a:cs typeface="Arial" panose="020B0604020202020204" pitchFamily="34" charset="0"/>
              </a:rPr>
              <a:t>you </a:t>
            </a:r>
            <a:r>
              <a:rPr lang="en-US" sz="1900" dirty="0">
                <a:solidFill>
                  <a:srgbClr val="000000"/>
                </a:solidFill>
                <a:latin typeface="Arial" panose="020B0604020202020204" pitchFamily="34" charset="0"/>
                <a:cs typeface="Arial" panose="020B0604020202020204" pitchFamily="34" charset="0"/>
              </a:rPr>
              <a:t>can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create </a:t>
            </a:r>
            <a:r>
              <a:rPr lang="en-US" sz="1900" dirty="0">
                <a:solidFill>
                  <a:srgbClr val="000000"/>
                </a:solidFill>
                <a:latin typeface="Arial" panose="020B0604020202020204" pitchFamily="34" charset="0"/>
                <a:cs typeface="Arial" panose="020B0604020202020204" pitchFamily="34" charset="0"/>
              </a:rPr>
              <a:t>in the time available. Then </a:t>
            </a:r>
            <a:r>
              <a:rPr lang="en-US" sz="1900" dirty="0" smtClean="0">
                <a:solidFill>
                  <a:srgbClr val="000000"/>
                </a:solidFill>
                <a:latin typeface="Arial" panose="020B0604020202020204" pitchFamily="34" charset="0"/>
                <a:cs typeface="Arial" panose="020B0604020202020204" pitchFamily="34" charset="0"/>
              </a:rPr>
              <a:t>show </a:t>
            </a:r>
            <a:r>
              <a:rPr lang="en-US" sz="1900" dirty="0">
                <a:solidFill>
                  <a:srgbClr val="000000"/>
                </a:solidFill>
                <a:latin typeface="Arial" panose="020B0604020202020204" pitchFamily="34" charset="0"/>
                <a:cs typeface="Arial" panose="020B0604020202020204" pitchFamily="34" charset="0"/>
              </a:rPr>
              <a:t>your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completed </a:t>
            </a:r>
            <a:r>
              <a:rPr lang="en-US" sz="1900" dirty="0">
                <a:solidFill>
                  <a:srgbClr val="000000"/>
                </a:solidFill>
                <a:latin typeface="Arial" panose="020B0604020202020204" pitchFamily="34" charset="0"/>
                <a:cs typeface="Arial" panose="020B0604020202020204" pitchFamily="34" charset="0"/>
              </a:rPr>
              <a:t>flipbook </a:t>
            </a:r>
            <a:r>
              <a:rPr lang="en-US" sz="1900" dirty="0" smtClean="0">
                <a:solidFill>
                  <a:srgbClr val="000000"/>
                </a:solidFill>
                <a:latin typeface="Arial" panose="020B0604020202020204" pitchFamily="34" charset="0"/>
                <a:cs typeface="Arial" panose="020B0604020202020204" pitchFamily="34" charset="0"/>
              </a:rPr>
              <a:t>to your neighbour</a:t>
            </a:r>
            <a:r>
              <a:rPr lang="en-US" sz="1900" dirty="0">
                <a:solidFill>
                  <a:srgbClr val="000000"/>
                </a:solidFill>
                <a:latin typeface="Arial" panose="020B0604020202020204" pitchFamily="34" charset="0"/>
                <a:cs typeface="Arial" panose="020B0604020202020204" pitchFamily="34" charset="0"/>
              </a:rPr>
              <a:t>.</a:t>
            </a:r>
            <a:endParaRPr lang="en-GB" sz="19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30312" t="19813" r="29526" b="21125"/>
          <a:stretch/>
        </p:blipFill>
        <p:spPr>
          <a:xfrm>
            <a:off x="5957081" y="3921889"/>
            <a:ext cx="2856317" cy="2520280"/>
          </a:xfrm>
          <a:prstGeom prst="rect">
            <a:avLst/>
          </a:prstGeom>
        </p:spPr>
      </p:pic>
    </p:spTree>
    <p:extLst>
      <p:ext uri="{BB962C8B-B14F-4D97-AF65-F5344CB8AC3E}">
        <p14:creationId xmlns:p14="http://schemas.microsoft.com/office/powerpoint/2010/main" val="382988551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107504" y="44624"/>
            <a:ext cx="7632848" cy="625434"/>
          </a:xfrm>
        </p:spPr>
        <p:txBody>
          <a:bodyPr>
            <a:noAutofit/>
          </a:bodyPr>
          <a:lstStyle/>
          <a:p>
            <a:r>
              <a:rPr lang="en-US" sz="3200" dirty="0" smtClean="0"/>
              <a:t>10.3 </a:t>
            </a:r>
            <a:r>
              <a:rPr lang="en-US" sz="3200" dirty="0"/>
              <a:t>– Steganography and </a:t>
            </a:r>
            <a:r>
              <a:rPr lang="en-US" sz="3200" dirty="0" smtClean="0"/>
              <a:t>Moving Images</a:t>
            </a:r>
            <a:endParaRPr lang="en-GB" sz="3200" b="1" dirty="0" smtClean="0"/>
          </a:p>
        </p:txBody>
      </p:sp>
      <p:sp>
        <p:nvSpPr>
          <p:cNvPr id="8" name="Rectangle 22"/>
          <p:cNvSpPr/>
          <p:nvPr/>
        </p:nvSpPr>
        <p:spPr>
          <a:xfrm>
            <a:off x="168891" y="1168608"/>
            <a:ext cx="8795597" cy="5572760"/>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1522"/>
              <a:gd name="connsiteX1" fmla="*/ 8708512 w 8708512"/>
              <a:gd name="connsiteY1" fmla="*/ 0 h 811522"/>
              <a:gd name="connsiteX2" fmla="*/ 8708512 w 8708512"/>
              <a:gd name="connsiteY2" fmla="*/ 759758 h 811522"/>
              <a:gd name="connsiteX3" fmla="*/ 89389 w 8708512"/>
              <a:gd name="connsiteY3" fmla="*/ 757208 h 811522"/>
              <a:gd name="connsiteX4" fmla="*/ 0 w 8708512"/>
              <a:gd name="connsiteY4" fmla="*/ 0 h 811522"/>
              <a:gd name="connsiteX0" fmla="*/ 0 w 8708512"/>
              <a:gd name="connsiteY0" fmla="*/ 0 h 791239"/>
              <a:gd name="connsiteX1" fmla="*/ 8708512 w 8708512"/>
              <a:gd name="connsiteY1" fmla="*/ 0 h 791239"/>
              <a:gd name="connsiteX2" fmla="*/ 8708512 w 8708512"/>
              <a:gd name="connsiteY2" fmla="*/ 759758 h 791239"/>
              <a:gd name="connsiteX3" fmla="*/ 89389 w 8708512"/>
              <a:gd name="connsiteY3" fmla="*/ 757208 h 791239"/>
              <a:gd name="connsiteX4" fmla="*/ 0 w 8708512"/>
              <a:gd name="connsiteY4" fmla="*/ 0 h 791239"/>
              <a:gd name="connsiteX0" fmla="*/ 0 w 8708512"/>
              <a:gd name="connsiteY0" fmla="*/ 0 h 783051"/>
              <a:gd name="connsiteX1" fmla="*/ 8708512 w 8708512"/>
              <a:gd name="connsiteY1" fmla="*/ 0 h 783051"/>
              <a:gd name="connsiteX2" fmla="*/ 8708512 w 8708512"/>
              <a:gd name="connsiteY2" fmla="*/ 759758 h 783051"/>
              <a:gd name="connsiteX3" fmla="*/ 89389 w 8708512"/>
              <a:gd name="connsiteY3" fmla="*/ 757208 h 783051"/>
              <a:gd name="connsiteX4" fmla="*/ 0 w 8708512"/>
              <a:gd name="connsiteY4" fmla="*/ 0 h 78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83051">
                <a:moveTo>
                  <a:pt x="0" y="0"/>
                </a:moveTo>
                <a:lnTo>
                  <a:pt x="8708512" y="0"/>
                </a:lnTo>
                <a:lnTo>
                  <a:pt x="8708512" y="759758"/>
                </a:lnTo>
                <a:cubicBezTo>
                  <a:pt x="5562909" y="800028"/>
                  <a:pt x="2972688" y="780654"/>
                  <a:pt x="89389" y="757208"/>
                </a:cubicBezTo>
                <a:cubicBezTo>
                  <a:pt x="22958" y="57429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dirty="0">
              <a:solidFill>
                <a:srgbClr val="C00000"/>
              </a:solidFill>
              <a:latin typeface="Arial" panose="020B0604020202020204" pitchFamily="34" charset="0"/>
              <a:cs typeface="Arial" panose="020B0604020202020204" pitchFamily="34" charset="0"/>
            </a:endParaRPr>
          </a:p>
        </p:txBody>
      </p:sp>
      <p:sp>
        <p:nvSpPr>
          <p:cNvPr id="12" name="Oval 11"/>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6" name="Rectangle 11"/>
          <p:cNvSpPr/>
          <p:nvPr/>
        </p:nvSpPr>
        <p:spPr>
          <a:xfrm>
            <a:off x="295298" y="1268760"/>
            <a:ext cx="4204694" cy="5041929"/>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857250" indent="-857250">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1031875" indent="-1031875">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10.3.4</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A </a:t>
            </a:r>
            <a:r>
              <a:rPr lang="en-US" sz="2400" dirty="0">
                <a:solidFill>
                  <a:srgbClr val="000000"/>
                </a:solidFill>
                <a:latin typeface="Arial" panose="020B0604020202020204" pitchFamily="34" charset="0"/>
                <a:cs typeface="Arial" panose="020B0604020202020204" pitchFamily="34" charset="0"/>
              </a:rPr>
              <a:t>video is streamed in the same way as a flipbook, as a sequence of static images. The refresh rate is the </a:t>
            </a:r>
            <a:r>
              <a:rPr lang="en-US" sz="2400" dirty="0" smtClean="0">
                <a:solidFill>
                  <a:srgbClr val="000000"/>
                </a:solidFill>
                <a:latin typeface="Arial" panose="020B0604020202020204" pitchFamily="34" charset="0"/>
                <a:cs typeface="Arial" panose="020B0604020202020204" pitchFamily="34" charset="0"/>
              </a:rPr>
              <a:t>number of </a:t>
            </a:r>
            <a:r>
              <a:rPr lang="en-US" sz="2400" dirty="0">
                <a:solidFill>
                  <a:srgbClr val="000000"/>
                </a:solidFill>
                <a:latin typeface="Arial" panose="020B0604020202020204" pitchFamily="34" charset="0"/>
                <a:cs typeface="Arial" panose="020B0604020202020204" pitchFamily="34" charset="0"/>
              </a:rPr>
              <a:t>images that are displayed per second. </a:t>
            </a:r>
            <a:endParaRPr lang="en-US" sz="2400" dirty="0" smtClean="0">
              <a:solidFill>
                <a:srgbClr val="000000"/>
              </a:solidFill>
              <a:latin typeface="Arial" panose="020B0604020202020204" pitchFamily="34" charset="0"/>
              <a:cs typeface="Arial" panose="020B0604020202020204" pitchFamily="34" charset="0"/>
            </a:endParaRPr>
          </a:p>
          <a:p>
            <a:pPr marL="1031875" indent="-1031875">
              <a:buClr>
                <a:srgbClr val="C00000"/>
              </a:buClr>
              <a:tabLst>
                <a:tab pos="2070100" algn="l"/>
                <a:tab pos="3863975" algn="l"/>
                <a:tab pos="5468938" algn="l"/>
                <a:tab pos="6815138" algn="l"/>
              </a:tabLst>
            </a:pP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effect would a slow refresh rate have on the quality of a video</a:t>
            </a:r>
            <a:r>
              <a:rPr lang="en-US" sz="2400" dirty="0" smtClean="0">
                <a:solidFill>
                  <a:srgbClr val="000000"/>
                </a:solidFill>
                <a:latin typeface="Arial" panose="020B0604020202020204" pitchFamily="34" charset="0"/>
                <a:cs typeface="Arial" panose="020B0604020202020204" pitchFamily="34" charset="0"/>
              </a:rPr>
              <a:t>?</a:t>
            </a:r>
            <a:endParaRPr lang="en-US" sz="2400" dirty="0">
              <a:solidFill>
                <a:srgbClr val="000000"/>
              </a:solidFill>
              <a:latin typeface="Arial" panose="020B0604020202020204" pitchFamily="34" charset="0"/>
              <a:cs typeface="Arial" panose="020B0604020202020204" pitchFamily="34" charset="0"/>
            </a:endParaRPr>
          </a:p>
        </p:txBody>
      </p:sp>
      <p:sp>
        <p:nvSpPr>
          <p:cNvPr id="9" name="Rectangle 11"/>
          <p:cNvSpPr/>
          <p:nvPr/>
        </p:nvSpPr>
        <p:spPr>
          <a:xfrm>
            <a:off x="4644008" y="1295420"/>
            <a:ext cx="4202875" cy="5041929"/>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857250" indent="-857250">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973138" indent="-973138">
              <a:buClr>
                <a:srgbClr val="C00000"/>
              </a:buClr>
              <a:tabLst>
                <a:tab pos="2070100" algn="l"/>
                <a:tab pos="3863975" algn="l"/>
                <a:tab pos="5468938" algn="l"/>
                <a:tab pos="6815138" algn="l"/>
              </a:tabLst>
            </a:pPr>
            <a:r>
              <a:rPr lang="en-US" sz="2400" b="1" dirty="0" smtClean="0">
                <a:solidFill>
                  <a:srgbClr val="000000"/>
                </a:solidFill>
                <a:latin typeface="Arial" panose="020B0604020202020204" pitchFamily="34" charset="0"/>
                <a:cs typeface="Arial" panose="020B0604020202020204" pitchFamily="34" charset="0"/>
              </a:rPr>
              <a:t>10.3.5</a:t>
            </a:r>
            <a:r>
              <a:rPr lang="en-US" sz="2400" dirty="0" smtClean="0">
                <a:solidFill>
                  <a:srgbClr val="000000"/>
                </a:solidFill>
                <a:latin typeface="Arial" panose="020B0604020202020204" pitchFamily="34" charset="0"/>
                <a:cs typeface="Arial" panose="020B0604020202020204" pitchFamily="34" charset="0"/>
              </a:rPr>
              <a:t> 	High-definition </a:t>
            </a:r>
            <a:r>
              <a:rPr lang="en-US" sz="2400" dirty="0">
                <a:solidFill>
                  <a:srgbClr val="000000"/>
                </a:solidFill>
                <a:latin typeface="Arial" panose="020B0604020202020204" pitchFamily="34" charset="0"/>
                <a:cs typeface="Arial" panose="020B0604020202020204" pitchFamily="34" charset="0"/>
              </a:rPr>
              <a:t>(HD) video uses a fast refresh rate and high-resolution images. What effect will this have on </a:t>
            </a:r>
            <a:r>
              <a:rPr lang="en-US" sz="2400" dirty="0" smtClean="0">
                <a:solidFill>
                  <a:srgbClr val="000000"/>
                </a:solidFill>
                <a:latin typeface="Arial" panose="020B0604020202020204" pitchFamily="34" charset="0"/>
                <a:cs typeface="Arial" panose="020B0604020202020204" pitchFamily="34" charset="0"/>
              </a:rPr>
              <a:t>the size </a:t>
            </a:r>
            <a:r>
              <a:rPr lang="en-US" sz="2400" dirty="0">
                <a:solidFill>
                  <a:srgbClr val="000000"/>
                </a:solidFill>
                <a:latin typeface="Arial" panose="020B0604020202020204" pitchFamily="34" charset="0"/>
                <a:cs typeface="Arial" panose="020B0604020202020204" pitchFamily="34" charset="0"/>
              </a:rPr>
              <a:t>of HD video files?</a:t>
            </a:r>
          </a:p>
          <a:p>
            <a:pPr marL="973138" indent="-973138">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10.3.6</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Why </a:t>
            </a:r>
            <a:r>
              <a:rPr lang="en-US" sz="2400" dirty="0">
                <a:solidFill>
                  <a:srgbClr val="000000"/>
                </a:solidFill>
                <a:latin typeface="Arial" panose="020B0604020202020204" pitchFamily="34" charset="0"/>
                <a:cs typeface="Arial" panose="020B0604020202020204" pitchFamily="34" charset="0"/>
              </a:rPr>
              <a:t>do video files take much longer to download from the internet than text and static image files?</a:t>
            </a:r>
            <a:endParaRPr lang="en-US" sz="2400" dirty="0" smtClean="0">
              <a:solidFill>
                <a:srgbClr val="000000"/>
              </a:solidFill>
              <a:latin typeface="Arial" panose="020B0604020202020204" pitchFamily="34" charset="0"/>
              <a:cs typeface="Arial" panose="020B0604020202020204" pitchFamily="34" charset="0"/>
            </a:endParaRPr>
          </a:p>
        </p:txBody>
      </p:sp>
      <p:sp>
        <p:nvSpPr>
          <p:cNvPr id="11" name="Oval 10"/>
          <p:cNvSpPr/>
          <p:nvPr/>
        </p:nvSpPr>
        <p:spPr>
          <a:xfrm rot="1949270">
            <a:off x="8474103" y="114301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7" name="Oval 6"/>
          <p:cNvSpPr/>
          <p:nvPr/>
        </p:nvSpPr>
        <p:spPr>
          <a:xfrm rot="1949270">
            <a:off x="4153623" y="114301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986701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5496" y="44624"/>
            <a:ext cx="7632848" cy="625434"/>
          </a:xfrm>
        </p:spPr>
        <p:txBody>
          <a:bodyPr>
            <a:noAutofit/>
          </a:bodyPr>
          <a:lstStyle/>
          <a:p>
            <a:r>
              <a:rPr lang="en-US" sz="4000" dirty="0" smtClean="0"/>
              <a:t>11 </a:t>
            </a:r>
            <a:r>
              <a:rPr lang="en-US" sz="4000" dirty="0"/>
              <a:t>– </a:t>
            </a:r>
            <a:r>
              <a:rPr lang="en-US" sz="4000" dirty="0" smtClean="0"/>
              <a:t>Programming a Calculator</a:t>
            </a:r>
            <a:endParaRPr lang="en-GB" sz="4000" b="1" dirty="0" smtClean="0"/>
          </a:p>
        </p:txBody>
      </p:sp>
      <p:sp>
        <p:nvSpPr>
          <p:cNvPr id="3" name="Rectangle 22"/>
          <p:cNvSpPr/>
          <p:nvPr/>
        </p:nvSpPr>
        <p:spPr>
          <a:xfrm>
            <a:off x="179512" y="1124744"/>
            <a:ext cx="8708512" cy="5518148"/>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4321"/>
              <a:gd name="connsiteX1" fmla="*/ 8708512 w 8708512"/>
              <a:gd name="connsiteY1" fmla="*/ 0 h 814321"/>
              <a:gd name="connsiteX2" fmla="*/ 8708512 w 8708512"/>
              <a:gd name="connsiteY2" fmla="*/ 759758 h 814321"/>
              <a:gd name="connsiteX3" fmla="*/ 70339 w 8708512"/>
              <a:gd name="connsiteY3" fmla="*/ 765986 h 814321"/>
              <a:gd name="connsiteX4" fmla="*/ 0 w 8708512"/>
              <a:gd name="connsiteY4" fmla="*/ 0 h 814321"/>
              <a:gd name="connsiteX0" fmla="*/ 0 w 8708512"/>
              <a:gd name="connsiteY0" fmla="*/ 0 h 825813"/>
              <a:gd name="connsiteX1" fmla="*/ 8708512 w 8708512"/>
              <a:gd name="connsiteY1" fmla="*/ 0 h 825813"/>
              <a:gd name="connsiteX2" fmla="*/ 8708512 w 8708512"/>
              <a:gd name="connsiteY2" fmla="*/ 776317 h 825813"/>
              <a:gd name="connsiteX3" fmla="*/ 70339 w 8708512"/>
              <a:gd name="connsiteY3" fmla="*/ 765986 h 825813"/>
              <a:gd name="connsiteX4" fmla="*/ 0 w 8708512"/>
              <a:gd name="connsiteY4" fmla="*/ 0 h 825813"/>
              <a:gd name="connsiteX0" fmla="*/ 0 w 8708512"/>
              <a:gd name="connsiteY0" fmla="*/ 0 h 802576"/>
              <a:gd name="connsiteX1" fmla="*/ 8708512 w 8708512"/>
              <a:gd name="connsiteY1" fmla="*/ 0 h 802576"/>
              <a:gd name="connsiteX2" fmla="*/ 8708512 w 8708512"/>
              <a:gd name="connsiteY2" fmla="*/ 776317 h 802576"/>
              <a:gd name="connsiteX3" fmla="*/ 70339 w 8708512"/>
              <a:gd name="connsiteY3" fmla="*/ 765986 h 802576"/>
              <a:gd name="connsiteX4" fmla="*/ 0 w 8708512"/>
              <a:gd name="connsiteY4" fmla="*/ 0 h 802576"/>
              <a:gd name="connsiteX0" fmla="*/ 0 w 8708512"/>
              <a:gd name="connsiteY0" fmla="*/ 0 h 808473"/>
              <a:gd name="connsiteX1" fmla="*/ 8708512 w 8708512"/>
              <a:gd name="connsiteY1" fmla="*/ 0 h 808473"/>
              <a:gd name="connsiteX2" fmla="*/ 8708512 w 8708512"/>
              <a:gd name="connsiteY2" fmla="*/ 776317 h 808473"/>
              <a:gd name="connsiteX3" fmla="*/ 70339 w 8708512"/>
              <a:gd name="connsiteY3" fmla="*/ 782545 h 808473"/>
              <a:gd name="connsiteX4" fmla="*/ 0 w 8708512"/>
              <a:gd name="connsiteY4" fmla="*/ 0 h 808473"/>
              <a:gd name="connsiteX0" fmla="*/ 0 w 8708512"/>
              <a:gd name="connsiteY0" fmla="*/ 0 h 804215"/>
              <a:gd name="connsiteX1" fmla="*/ 8708512 w 8708512"/>
              <a:gd name="connsiteY1" fmla="*/ 0 h 804215"/>
              <a:gd name="connsiteX2" fmla="*/ 8708512 w 8708512"/>
              <a:gd name="connsiteY2" fmla="*/ 776317 h 804215"/>
              <a:gd name="connsiteX3" fmla="*/ 70339 w 8708512"/>
              <a:gd name="connsiteY3" fmla="*/ 782545 h 804215"/>
              <a:gd name="connsiteX4" fmla="*/ 0 w 8708512"/>
              <a:gd name="connsiteY4" fmla="*/ 0 h 804215"/>
              <a:gd name="connsiteX0" fmla="*/ 0 w 8708512"/>
              <a:gd name="connsiteY0" fmla="*/ 0 h 811473"/>
              <a:gd name="connsiteX1" fmla="*/ 8708512 w 8708512"/>
              <a:gd name="connsiteY1" fmla="*/ 0 h 811473"/>
              <a:gd name="connsiteX2" fmla="*/ 8708512 w 8708512"/>
              <a:gd name="connsiteY2" fmla="*/ 776317 h 811473"/>
              <a:gd name="connsiteX3" fmla="*/ 70339 w 8708512"/>
              <a:gd name="connsiteY3" fmla="*/ 799563 h 811473"/>
              <a:gd name="connsiteX4" fmla="*/ 0 w 8708512"/>
              <a:gd name="connsiteY4" fmla="*/ 0 h 811473"/>
              <a:gd name="connsiteX0" fmla="*/ 0 w 8708512"/>
              <a:gd name="connsiteY0" fmla="*/ 0 h 815989"/>
              <a:gd name="connsiteX1" fmla="*/ 8708512 w 8708512"/>
              <a:gd name="connsiteY1" fmla="*/ 0 h 815989"/>
              <a:gd name="connsiteX2" fmla="*/ 8708512 w 8708512"/>
              <a:gd name="connsiteY2" fmla="*/ 784826 h 815989"/>
              <a:gd name="connsiteX3" fmla="*/ 70339 w 8708512"/>
              <a:gd name="connsiteY3" fmla="*/ 799563 h 815989"/>
              <a:gd name="connsiteX4" fmla="*/ 0 w 8708512"/>
              <a:gd name="connsiteY4" fmla="*/ 0 h 81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15989">
                <a:moveTo>
                  <a:pt x="0" y="0"/>
                </a:moveTo>
                <a:lnTo>
                  <a:pt x="8708512" y="0"/>
                </a:lnTo>
                <a:lnTo>
                  <a:pt x="8708512" y="784826"/>
                </a:lnTo>
                <a:cubicBezTo>
                  <a:pt x="5543859" y="837897"/>
                  <a:pt x="2953638" y="809210"/>
                  <a:pt x="70339" y="799563"/>
                </a:cubicBezTo>
                <a:cubicBezTo>
                  <a:pt x="3908" y="616648"/>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rIns="4663440">
            <a:spAutoFit/>
          </a:bodyPr>
          <a:lstStyle/>
          <a:p>
            <a:pPr>
              <a:buClr>
                <a:srgbClr val="C00000"/>
              </a:buClr>
              <a:tabLst>
                <a:tab pos="2420938" algn="l"/>
              </a:tabLst>
            </a:pPr>
            <a:r>
              <a:rPr lang="en-US" sz="2380" b="1" dirty="0" smtClean="0">
                <a:solidFill>
                  <a:srgbClr val="C00000"/>
                </a:solidFill>
                <a:latin typeface="Arial" panose="020B0604020202020204" pitchFamily="34" charset="0"/>
                <a:cs typeface="Arial" panose="020B0604020202020204" pitchFamily="34" charset="0"/>
              </a:rPr>
              <a:t>Challenge</a:t>
            </a:r>
            <a:endParaRPr lang="en-US" sz="238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80" dirty="0">
                <a:solidFill>
                  <a:srgbClr val="000000"/>
                </a:solidFill>
                <a:latin typeface="Arial" panose="020B0604020202020204" pitchFamily="34" charset="0"/>
                <a:cs typeface="Arial" panose="020B0604020202020204" pitchFamily="34" charset="0"/>
              </a:rPr>
              <a:t>Children in a primary school have asked you to program a simple shape calculator, using a graphical </a:t>
            </a:r>
            <a:r>
              <a:rPr lang="en-US" sz="2380" dirty="0" smtClean="0">
                <a:solidFill>
                  <a:srgbClr val="000000"/>
                </a:solidFill>
                <a:latin typeface="Arial" panose="020B0604020202020204" pitchFamily="34" charset="0"/>
                <a:cs typeface="Arial" panose="020B0604020202020204" pitchFamily="34" charset="0"/>
              </a:rPr>
              <a:t>programming language </a:t>
            </a:r>
            <a:r>
              <a:rPr lang="en-US" sz="2380" dirty="0">
                <a:solidFill>
                  <a:srgbClr val="000000"/>
                </a:solidFill>
                <a:latin typeface="Arial" panose="020B0604020202020204" pitchFamily="34" charset="0"/>
                <a:cs typeface="Arial" panose="020B0604020202020204" pitchFamily="34" charset="0"/>
              </a:rPr>
              <a:t>of your choice such as Scratch, to help them with their </a:t>
            </a:r>
            <a:r>
              <a:rPr lang="en-US" sz="2380" dirty="0" err="1">
                <a:solidFill>
                  <a:srgbClr val="000000"/>
                </a:solidFill>
                <a:latin typeface="Arial" panose="020B0604020202020204" pitchFamily="34" charset="0"/>
                <a:cs typeface="Arial" panose="020B0604020202020204" pitchFamily="34" charset="0"/>
              </a:rPr>
              <a:t>maths</a:t>
            </a:r>
            <a:r>
              <a:rPr lang="en-US" sz="2380" dirty="0">
                <a:solidFill>
                  <a:srgbClr val="000000"/>
                </a:solidFill>
                <a:latin typeface="Arial" panose="020B0604020202020204" pitchFamily="34" charset="0"/>
                <a:cs typeface="Arial" panose="020B0604020202020204" pitchFamily="34" charset="0"/>
              </a:rPr>
              <a:t>. </a:t>
            </a:r>
            <a:endParaRPr lang="en-US" sz="238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80" dirty="0" smtClean="0">
                <a:solidFill>
                  <a:srgbClr val="000000"/>
                </a:solidFill>
                <a:latin typeface="Arial" panose="020B0604020202020204" pitchFamily="34" charset="0"/>
                <a:cs typeface="Arial" panose="020B0604020202020204" pitchFamily="34" charset="0"/>
              </a:rPr>
              <a:t>They </a:t>
            </a:r>
            <a:r>
              <a:rPr lang="en-US" sz="2380" dirty="0">
                <a:solidFill>
                  <a:srgbClr val="000000"/>
                </a:solidFill>
                <a:latin typeface="Arial" panose="020B0604020202020204" pitchFamily="34" charset="0"/>
                <a:cs typeface="Arial" panose="020B0604020202020204" pitchFamily="34" charset="0"/>
              </a:rPr>
              <a:t>have sent you a page from their </a:t>
            </a:r>
            <a:r>
              <a:rPr lang="en-US" sz="2380" dirty="0" err="1" smtClean="0">
                <a:solidFill>
                  <a:srgbClr val="000000"/>
                </a:solidFill>
                <a:latin typeface="Arial" panose="020B0604020202020204" pitchFamily="34" charset="0"/>
                <a:cs typeface="Arial" panose="020B0604020202020204" pitchFamily="34" charset="0"/>
              </a:rPr>
              <a:t>Maths</a:t>
            </a:r>
            <a:r>
              <a:rPr lang="en-US" sz="2380" dirty="0" smtClean="0">
                <a:solidFill>
                  <a:srgbClr val="000000"/>
                </a:solidFill>
                <a:latin typeface="Arial" panose="020B0604020202020204" pitchFamily="34" charset="0"/>
                <a:cs typeface="Arial" panose="020B0604020202020204" pitchFamily="34" charset="0"/>
              </a:rPr>
              <a:t> textbook </a:t>
            </a:r>
            <a:r>
              <a:rPr lang="en-US" sz="2380" dirty="0">
                <a:solidFill>
                  <a:srgbClr val="000000"/>
                </a:solidFill>
                <a:latin typeface="Arial" panose="020B0604020202020204" pitchFamily="34" charset="0"/>
                <a:cs typeface="Arial" panose="020B0604020202020204" pitchFamily="34" charset="0"/>
              </a:rPr>
              <a:t>to give you an idea of the type of calculations they need help with.</a:t>
            </a:r>
            <a:endParaRPr lang="en-GB" sz="2380" b="1" u="sng" dirty="0">
              <a:solidFill>
                <a:srgbClr val="FF0000"/>
              </a:solidFill>
              <a:latin typeface="Arial" panose="020B0604020202020204" pitchFamily="34" charset="0"/>
              <a:cs typeface="Arial" panose="020B0604020202020204" pitchFamily="34" charset="0"/>
            </a:endParaRPr>
          </a:p>
        </p:txBody>
      </p:sp>
      <p:sp>
        <p:nvSpPr>
          <p:cNvPr id="4" name="Oval 3"/>
          <p:cNvSpPr/>
          <p:nvPr/>
        </p:nvSpPr>
        <p:spPr>
          <a:xfrm rot="1497372">
            <a:off x="8598580" y="1031242"/>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31888" t="17188" r="32675" b="9313"/>
          <a:stretch/>
        </p:blipFill>
        <p:spPr>
          <a:xfrm>
            <a:off x="4355976" y="1196751"/>
            <a:ext cx="4464496" cy="5286987"/>
          </a:xfrm>
          <a:prstGeom prst="rect">
            <a:avLst/>
          </a:prstGeom>
        </p:spPr>
      </p:pic>
    </p:spTree>
    <p:extLst>
      <p:ext uri="{BB962C8B-B14F-4D97-AF65-F5344CB8AC3E}">
        <p14:creationId xmlns:p14="http://schemas.microsoft.com/office/powerpoint/2010/main" val="197782141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5496" y="44624"/>
            <a:ext cx="7632848" cy="625434"/>
          </a:xfrm>
        </p:spPr>
        <p:txBody>
          <a:bodyPr>
            <a:noAutofit/>
          </a:bodyPr>
          <a:lstStyle/>
          <a:p>
            <a:r>
              <a:rPr lang="en-US" sz="4000" dirty="0" smtClean="0"/>
              <a:t>11 </a:t>
            </a:r>
            <a:r>
              <a:rPr lang="en-US" sz="4000" dirty="0"/>
              <a:t>– </a:t>
            </a:r>
            <a:r>
              <a:rPr lang="en-US" sz="4000" dirty="0" smtClean="0"/>
              <a:t>Programming a Calculator</a:t>
            </a:r>
            <a:endParaRPr lang="en-GB" sz="4000" b="1" dirty="0" smtClean="0"/>
          </a:p>
        </p:txBody>
      </p:sp>
      <p:sp>
        <p:nvSpPr>
          <p:cNvPr id="6" name="Rectangle 11"/>
          <p:cNvSpPr/>
          <p:nvPr/>
        </p:nvSpPr>
        <p:spPr>
          <a:xfrm>
            <a:off x="3945499" y="1194110"/>
            <a:ext cx="4881017" cy="5168771"/>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3200" b="1" dirty="0" smtClean="0">
                <a:solidFill>
                  <a:srgbClr val="002060"/>
                </a:solidFill>
                <a:latin typeface="Arial" panose="020B0604020202020204" pitchFamily="34" charset="0"/>
                <a:cs typeface="Arial" panose="020B0604020202020204" pitchFamily="34" charset="0"/>
              </a:rPr>
              <a:t>Think-IT</a:t>
            </a:r>
            <a:endParaRPr lang="en-US" sz="3200" b="1" dirty="0">
              <a:solidFill>
                <a:srgbClr val="002060"/>
              </a:solidFill>
              <a:latin typeface="Arial" panose="020B0604020202020204" pitchFamily="34" charset="0"/>
              <a:cs typeface="Arial" panose="020B0604020202020204" pitchFamily="34" charset="0"/>
            </a:endParaRPr>
          </a:p>
          <a:p>
            <a:pPr marL="1200150" indent="-1200150">
              <a:buClr>
                <a:srgbClr val="C00000"/>
              </a:buClr>
              <a:tabLst>
                <a:tab pos="2070100" algn="l"/>
                <a:tab pos="3863975" algn="l"/>
                <a:tab pos="5468938" algn="l"/>
                <a:tab pos="6815138" algn="l"/>
              </a:tabLst>
            </a:pPr>
            <a:r>
              <a:rPr lang="en-US" sz="3200" b="1" dirty="0">
                <a:solidFill>
                  <a:srgbClr val="000000"/>
                </a:solidFill>
                <a:latin typeface="Arial" panose="020B0604020202020204" pitchFamily="34" charset="0"/>
                <a:cs typeface="Arial" panose="020B0604020202020204" pitchFamily="34" charset="0"/>
              </a:rPr>
              <a:t>11.1.1</a:t>
            </a:r>
            <a:r>
              <a:rPr lang="en-US" sz="3200" dirty="0">
                <a:solidFill>
                  <a:srgbClr val="000000"/>
                </a:solidFill>
                <a:latin typeface="Arial" panose="020B0604020202020204" pitchFamily="34" charset="0"/>
                <a:cs typeface="Arial" panose="020B0604020202020204" pitchFamily="34" charset="0"/>
              </a:rPr>
              <a:t> </a:t>
            </a:r>
            <a:r>
              <a:rPr lang="en-US" sz="3200" dirty="0" smtClean="0">
                <a:solidFill>
                  <a:srgbClr val="000000"/>
                </a:solidFill>
                <a:latin typeface="Arial" panose="020B0604020202020204" pitchFamily="34" charset="0"/>
                <a:cs typeface="Arial" panose="020B0604020202020204" pitchFamily="34" charset="0"/>
              </a:rPr>
              <a:t>	Look </a:t>
            </a:r>
            <a:r>
              <a:rPr lang="en-US" sz="3200" dirty="0">
                <a:solidFill>
                  <a:srgbClr val="000000"/>
                </a:solidFill>
                <a:latin typeface="Arial" panose="020B0604020202020204" pitchFamily="34" charset="0"/>
                <a:cs typeface="Arial" panose="020B0604020202020204" pitchFamily="34" charset="0"/>
              </a:rPr>
              <a:t>at the page from the </a:t>
            </a:r>
            <a:r>
              <a:rPr lang="en-US" sz="3200" dirty="0" err="1">
                <a:solidFill>
                  <a:srgbClr val="000000"/>
                </a:solidFill>
                <a:latin typeface="Arial" panose="020B0604020202020204" pitchFamily="34" charset="0"/>
                <a:cs typeface="Arial" panose="020B0604020202020204" pitchFamily="34" charset="0"/>
              </a:rPr>
              <a:t>maths</a:t>
            </a:r>
            <a:r>
              <a:rPr lang="en-US" sz="3200" dirty="0">
                <a:solidFill>
                  <a:srgbClr val="000000"/>
                </a:solidFill>
                <a:latin typeface="Arial" panose="020B0604020202020204" pitchFamily="34" charset="0"/>
                <a:cs typeface="Arial" panose="020B0604020202020204" pitchFamily="34" charset="0"/>
              </a:rPr>
              <a:t> textbook you have been provided with. What mathematical operations does </a:t>
            </a:r>
            <a:r>
              <a:rPr lang="en-US" sz="3200" dirty="0" smtClean="0">
                <a:solidFill>
                  <a:srgbClr val="000000"/>
                </a:solidFill>
                <a:latin typeface="Arial" panose="020B0604020202020204" pitchFamily="34" charset="0"/>
                <a:cs typeface="Arial" panose="020B0604020202020204" pitchFamily="34" charset="0"/>
              </a:rPr>
              <a:t>the calculator </a:t>
            </a:r>
            <a:r>
              <a:rPr lang="en-US" sz="3200" dirty="0">
                <a:solidFill>
                  <a:srgbClr val="000000"/>
                </a:solidFill>
                <a:latin typeface="Arial" panose="020B0604020202020204" pitchFamily="34" charset="0"/>
                <a:cs typeface="Arial" panose="020B0604020202020204" pitchFamily="34" charset="0"/>
              </a:rPr>
              <a:t>need to be able to run?</a:t>
            </a:r>
            <a:endParaRPr lang="en-US" sz="32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74342" y="1033480"/>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1" name="Rectangle 20"/>
          <p:cNvSpPr/>
          <p:nvPr/>
        </p:nvSpPr>
        <p:spPr>
          <a:xfrm>
            <a:off x="179512" y="1194110"/>
            <a:ext cx="3635063" cy="489918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3200" b="1" dirty="0" smtClean="0">
                <a:solidFill>
                  <a:srgbClr val="000000"/>
                </a:solidFill>
                <a:latin typeface="Arial" panose="020B0604020202020204" pitchFamily="34" charset="0"/>
                <a:cs typeface="Arial" panose="020B0604020202020204" pitchFamily="34" charset="0"/>
              </a:rPr>
              <a:t>Key </a:t>
            </a:r>
            <a:r>
              <a:rPr lang="en-US" sz="3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3200" b="1" dirty="0" smtClean="0">
                <a:solidFill>
                  <a:srgbClr val="C00000"/>
                </a:solidFill>
                <a:latin typeface="Arial" panose="020B0604020202020204" pitchFamily="34" charset="0"/>
                <a:cs typeface="Arial" panose="020B0604020202020204" pitchFamily="34" charset="0"/>
              </a:rPr>
              <a:t>Operation</a:t>
            </a:r>
            <a:r>
              <a:rPr lang="en-US" sz="3200" b="1" dirty="0">
                <a:solidFill>
                  <a:srgbClr val="C00000"/>
                </a:solidFill>
                <a:latin typeface="Arial" panose="020B0604020202020204" pitchFamily="34" charset="0"/>
                <a:cs typeface="Arial" panose="020B0604020202020204" pitchFamily="34" charset="0"/>
              </a:rPr>
              <a:t>: </a:t>
            </a:r>
            <a:r>
              <a:rPr lang="en-US" sz="3200" dirty="0">
                <a:solidFill>
                  <a:srgbClr val="000000"/>
                </a:solidFill>
                <a:latin typeface="Arial" panose="020B0604020202020204" pitchFamily="34" charset="0"/>
                <a:cs typeface="Arial" panose="020B0604020202020204" pitchFamily="34" charset="0"/>
              </a:rPr>
              <a:t>Any action performed by a computer, such as performing a calculation or processing data in other ways.</a:t>
            </a:r>
            <a:endParaRPr lang="en-GB" sz="32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3509120" y="104029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345643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08315" y="1124744"/>
            <a:ext cx="8684165" cy="5632311"/>
          </a:xfrm>
          <a:prstGeom prst="rect">
            <a:avLst/>
          </a:prstGeom>
        </p:spPr>
        <p:txBody>
          <a:bodyPr wrap="square">
            <a:spAutoFit/>
          </a:bodyPr>
          <a:lstStyle/>
          <a:p>
            <a:pPr>
              <a:buClr>
                <a:srgbClr val="0070C0"/>
              </a:buClr>
            </a:pPr>
            <a:r>
              <a:rPr lang="en-US" sz="2400" b="1" dirty="0" err="1" smtClean="0">
                <a:solidFill>
                  <a:srgbClr val="C00000"/>
                </a:solidFill>
              </a:rPr>
              <a:t>Analysing</a:t>
            </a:r>
            <a:r>
              <a:rPr lang="en-US" sz="2400" b="1" dirty="0" smtClean="0">
                <a:solidFill>
                  <a:srgbClr val="C00000"/>
                </a:solidFill>
              </a:rPr>
              <a:t> </a:t>
            </a:r>
            <a:r>
              <a:rPr lang="en-US" sz="2400" b="1" dirty="0">
                <a:solidFill>
                  <a:srgbClr val="C00000"/>
                </a:solidFill>
              </a:rPr>
              <a:t>calculations</a:t>
            </a:r>
          </a:p>
          <a:p>
            <a:pPr marL="400050" indent="-400050">
              <a:buClr>
                <a:srgbClr val="0070C0"/>
              </a:buClr>
              <a:buFont typeface="Wingdings 3" panose="05040102010807070707" pitchFamily="18" charset="2"/>
              <a:buChar char=""/>
            </a:pPr>
            <a:r>
              <a:rPr lang="en-US" sz="2400" dirty="0"/>
              <a:t>Before you can program the calculator you need to </a:t>
            </a:r>
            <a:r>
              <a:rPr lang="en-US" sz="2400" dirty="0" err="1"/>
              <a:t>analyse</a:t>
            </a:r>
            <a:r>
              <a:rPr lang="en-US" sz="2400" dirty="0"/>
              <a:t> the calculations to find out exactly what is going on and what </a:t>
            </a:r>
            <a:r>
              <a:rPr lang="en-US" sz="2400" dirty="0" smtClean="0"/>
              <a:t>the calculator </a:t>
            </a:r>
            <a:r>
              <a:rPr lang="en-US" sz="2400" dirty="0"/>
              <a:t>will need to do.</a:t>
            </a:r>
          </a:p>
          <a:p>
            <a:pPr algn="ctr">
              <a:buClr>
                <a:srgbClr val="0070C0"/>
              </a:buClr>
            </a:pPr>
            <a:r>
              <a:rPr lang="en-US" sz="2400" b="1" dirty="0">
                <a:solidFill>
                  <a:srgbClr val="0070C0"/>
                </a:solidFill>
              </a:rPr>
              <a:t>23 + 89 = 112</a:t>
            </a:r>
          </a:p>
          <a:p>
            <a:pPr marL="400050" indent="-400050">
              <a:buClr>
                <a:srgbClr val="0070C0"/>
              </a:buClr>
              <a:buFont typeface="Wingdings 3" panose="05040102010807070707" pitchFamily="18" charset="2"/>
              <a:buChar char=""/>
            </a:pPr>
            <a:r>
              <a:rPr lang="en-US" sz="2400" dirty="0"/>
              <a:t>This can be represented in algebra </a:t>
            </a:r>
            <a:r>
              <a:rPr lang="en-US" sz="2400" dirty="0" smtClean="0"/>
              <a:t>as:</a:t>
            </a:r>
          </a:p>
          <a:p>
            <a:pPr algn="ctr">
              <a:buClr>
                <a:srgbClr val="0070C0"/>
              </a:buClr>
            </a:pPr>
            <a:endParaRPr lang="en-US" sz="2400" dirty="0" smtClean="0"/>
          </a:p>
          <a:p>
            <a:pPr algn="ctr">
              <a:buClr>
                <a:srgbClr val="0070C0"/>
              </a:buClr>
            </a:pPr>
            <a:endParaRPr lang="en-US" sz="2400" dirty="0"/>
          </a:p>
          <a:p>
            <a:pPr>
              <a:buClr>
                <a:srgbClr val="0070C0"/>
              </a:buClr>
            </a:pPr>
            <a:r>
              <a:rPr lang="en-US" sz="2400" dirty="0" smtClean="0"/>
              <a:t>	</a:t>
            </a:r>
            <a:r>
              <a:rPr lang="en-US" sz="2400" b="1" dirty="0" smtClean="0"/>
              <a:t>a </a:t>
            </a:r>
            <a:r>
              <a:rPr lang="en-US" sz="2400" b="1" dirty="0"/>
              <a:t>+ </a:t>
            </a:r>
            <a:r>
              <a:rPr lang="en-US" sz="2400" b="1" dirty="0" smtClean="0"/>
              <a:t>b = c</a:t>
            </a:r>
            <a:endParaRPr lang="en-US" sz="2400" b="1" dirty="0"/>
          </a:p>
          <a:p>
            <a:pPr>
              <a:buClr>
                <a:srgbClr val="0070C0"/>
              </a:buClr>
            </a:pPr>
            <a:endParaRPr lang="en-US" sz="2400" dirty="0" smtClean="0"/>
          </a:p>
          <a:p>
            <a:pPr>
              <a:buClr>
                <a:srgbClr val="0070C0"/>
              </a:buClr>
            </a:pPr>
            <a:endParaRPr lang="en-US" sz="2400" dirty="0"/>
          </a:p>
          <a:p>
            <a:pPr marL="400050" indent="-400050">
              <a:buClr>
                <a:srgbClr val="0070C0"/>
              </a:buClr>
              <a:buFont typeface="Wingdings 3" panose="05040102010807070707" pitchFamily="18" charset="2"/>
              <a:buChar char=""/>
            </a:pPr>
            <a:r>
              <a:rPr lang="en-US" sz="2400" dirty="0" smtClean="0"/>
              <a:t>In </a:t>
            </a:r>
            <a:r>
              <a:rPr lang="en-US" sz="2400" dirty="0"/>
              <a:t>your calculator program you are going to assign a value to the answer variable, in this case c. You write this </a:t>
            </a:r>
            <a:r>
              <a:rPr lang="en-US" sz="2400" dirty="0" smtClean="0"/>
              <a:t>calculation as:</a:t>
            </a:r>
          </a:p>
          <a:p>
            <a:pPr algn="ctr">
              <a:buClr>
                <a:srgbClr val="0070C0"/>
              </a:buClr>
            </a:pPr>
            <a:r>
              <a:rPr lang="en-US" sz="2400" b="1" dirty="0">
                <a:solidFill>
                  <a:srgbClr val="0070C0"/>
                </a:solidFill>
              </a:rPr>
              <a:t>c = a + b</a:t>
            </a:r>
          </a:p>
        </p:txBody>
      </p:sp>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sp>
        <p:nvSpPr>
          <p:cNvPr id="3" name="Rounded Rectangular Callout 2"/>
          <p:cNvSpPr/>
          <p:nvPr/>
        </p:nvSpPr>
        <p:spPr>
          <a:xfrm>
            <a:off x="3131840" y="3501008"/>
            <a:ext cx="5760640" cy="1512168"/>
          </a:xfrm>
          <a:prstGeom prst="wedgeRoundRectCallout">
            <a:avLst>
              <a:gd name="adj1" fmla="val -60151"/>
              <a:gd name="adj2" fmla="val 462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tx1"/>
                </a:solidFill>
                <a:latin typeface="Arial" panose="020B0604020202020204" pitchFamily="34" charset="0"/>
                <a:cs typeface="Arial" panose="020B0604020202020204" pitchFamily="34" charset="0"/>
              </a:rPr>
              <a:t>A, b and c are variables. This means that the numerical values of </a:t>
            </a:r>
            <a:r>
              <a:rPr lang="en-US" sz="2200" i="1" dirty="0" smtClean="0">
                <a:solidFill>
                  <a:schemeClr val="tx1"/>
                </a:solidFill>
                <a:latin typeface="Arial" panose="020B0604020202020204" pitchFamily="34" charset="0"/>
                <a:cs typeface="Arial" panose="020B0604020202020204" pitchFamily="34" charset="0"/>
              </a:rPr>
              <a:t>a, b </a:t>
            </a:r>
            <a:r>
              <a:rPr lang="en-US" sz="2200" dirty="0" smtClean="0">
                <a:solidFill>
                  <a:schemeClr val="tx1"/>
                </a:solidFill>
                <a:latin typeface="Arial" panose="020B0604020202020204" pitchFamily="34" charset="0"/>
                <a:cs typeface="Arial" panose="020B0604020202020204" pitchFamily="34" charset="0"/>
              </a:rPr>
              <a:t>and </a:t>
            </a:r>
            <a:r>
              <a:rPr lang="en-US" sz="2200" i="1" dirty="0" smtClean="0">
                <a:solidFill>
                  <a:schemeClr val="tx1"/>
                </a:solidFill>
                <a:latin typeface="Arial" panose="020B0604020202020204" pitchFamily="34" charset="0"/>
                <a:cs typeface="Arial" panose="020B0604020202020204" pitchFamily="34" charset="0"/>
              </a:rPr>
              <a:t>c</a:t>
            </a:r>
            <a:r>
              <a:rPr lang="en-US" sz="2200" dirty="0" smtClean="0">
                <a:solidFill>
                  <a:schemeClr val="tx1"/>
                </a:solidFill>
                <a:latin typeface="Arial" panose="020B0604020202020204" pitchFamily="34" charset="0"/>
                <a:cs typeface="Arial" panose="020B0604020202020204" pitchFamily="34" charset="0"/>
              </a:rPr>
              <a:t> can change but the description of the calculation as a whole will still be accurate.</a:t>
            </a:r>
            <a:endParaRPr lang="en-US" sz="2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5058003"/>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08315" y="1124744"/>
            <a:ext cx="5155773" cy="5632311"/>
          </a:xfrm>
          <a:prstGeom prst="rect">
            <a:avLst/>
          </a:prstGeom>
        </p:spPr>
        <p:txBody>
          <a:bodyPr wrap="square">
            <a:spAutoFit/>
          </a:bodyPr>
          <a:lstStyle/>
          <a:p>
            <a:pPr>
              <a:buClr>
                <a:srgbClr val="0070C0"/>
              </a:buClr>
            </a:pPr>
            <a:r>
              <a:rPr lang="en-US" sz="2400" b="1" dirty="0" err="1" smtClean="0">
                <a:solidFill>
                  <a:srgbClr val="C00000"/>
                </a:solidFill>
              </a:rPr>
              <a:t>Analysing</a:t>
            </a:r>
            <a:r>
              <a:rPr lang="en-US" sz="2400" b="1" dirty="0" smtClean="0">
                <a:solidFill>
                  <a:srgbClr val="C00000"/>
                </a:solidFill>
              </a:rPr>
              <a:t> </a:t>
            </a:r>
            <a:r>
              <a:rPr lang="en-US" sz="2400" b="1" dirty="0">
                <a:solidFill>
                  <a:srgbClr val="C00000"/>
                </a:solidFill>
              </a:rPr>
              <a:t>calculations</a:t>
            </a:r>
          </a:p>
          <a:p>
            <a:pPr marL="400050" indent="-400050">
              <a:buClr>
                <a:srgbClr val="0070C0"/>
              </a:buClr>
              <a:buFont typeface="Wingdings 3" panose="05040102010807070707" pitchFamily="18" charset="2"/>
              <a:buChar char=""/>
            </a:pPr>
            <a:r>
              <a:rPr lang="en-US" sz="2400" dirty="0"/>
              <a:t>To assign a value to </a:t>
            </a:r>
            <a:r>
              <a:rPr lang="en-US" sz="2400" i="1" dirty="0"/>
              <a:t>c</a:t>
            </a:r>
            <a:r>
              <a:rPr lang="en-US" sz="2400" dirty="0"/>
              <a:t>, you must first know the values of </a:t>
            </a:r>
            <a:r>
              <a:rPr lang="en-US" sz="2400" i="1" dirty="0"/>
              <a:t>a</a:t>
            </a:r>
            <a:r>
              <a:rPr lang="en-US" sz="2400" dirty="0"/>
              <a:t> and </a:t>
            </a:r>
            <a:r>
              <a:rPr lang="en-US" sz="2400" i="1" dirty="0"/>
              <a:t>b</a:t>
            </a:r>
            <a:r>
              <a:rPr lang="en-US" sz="2400" dirty="0"/>
              <a:t>, so the process is:</a:t>
            </a:r>
          </a:p>
          <a:p>
            <a:pPr marL="457200" indent="-457200">
              <a:buClr>
                <a:srgbClr val="0070C0"/>
              </a:buClr>
              <a:buFont typeface="+mj-lt"/>
              <a:buAutoNum type="arabicPeriod"/>
            </a:pPr>
            <a:r>
              <a:rPr lang="en-US" sz="2400" dirty="0" smtClean="0"/>
              <a:t>Enter </a:t>
            </a:r>
            <a:r>
              <a:rPr lang="en-US" sz="2400" dirty="0"/>
              <a:t>the value for </a:t>
            </a:r>
            <a:r>
              <a:rPr lang="en-US" sz="2400" i="1" dirty="0"/>
              <a:t>a</a:t>
            </a:r>
            <a:r>
              <a:rPr lang="en-US" sz="2400" dirty="0"/>
              <a:t>.</a:t>
            </a:r>
          </a:p>
          <a:p>
            <a:pPr marL="457200" indent="-457200">
              <a:buClr>
                <a:srgbClr val="0070C0"/>
              </a:buClr>
              <a:buFont typeface="+mj-lt"/>
              <a:buAutoNum type="arabicPeriod"/>
            </a:pPr>
            <a:r>
              <a:rPr lang="en-US" sz="2400" dirty="0" smtClean="0"/>
              <a:t>Enter </a:t>
            </a:r>
            <a:r>
              <a:rPr lang="en-US" sz="2400" dirty="0"/>
              <a:t>the value for b.</a:t>
            </a:r>
          </a:p>
          <a:p>
            <a:pPr marL="457200" indent="-457200">
              <a:buClr>
                <a:srgbClr val="0070C0"/>
              </a:buClr>
              <a:buFont typeface="+mj-lt"/>
              <a:buAutoNum type="arabicPeriod"/>
            </a:pPr>
            <a:r>
              <a:rPr lang="en-US" sz="2400" dirty="0" smtClean="0"/>
              <a:t>Set </a:t>
            </a:r>
            <a:r>
              <a:rPr lang="en-US" sz="2400" i="1" dirty="0"/>
              <a:t>c</a:t>
            </a:r>
            <a:r>
              <a:rPr lang="en-US" sz="2400" dirty="0"/>
              <a:t> to </a:t>
            </a:r>
            <a:r>
              <a:rPr lang="en-US" sz="2400" i="1" dirty="0"/>
              <a:t>a + b</a:t>
            </a:r>
            <a:r>
              <a:rPr lang="en-US" sz="2400" dirty="0"/>
              <a:t>.</a:t>
            </a:r>
          </a:p>
          <a:p>
            <a:pPr marL="400050" indent="-400050">
              <a:buClr>
                <a:srgbClr val="0070C0"/>
              </a:buClr>
              <a:buFont typeface="Wingdings 3" panose="05040102010807070707" pitchFamily="18" charset="2"/>
              <a:buChar char=""/>
            </a:pPr>
            <a:r>
              <a:rPr lang="en-US" sz="2400" dirty="0"/>
              <a:t>If you subtract a from both sides, you can also write </a:t>
            </a:r>
            <a:r>
              <a:rPr lang="en-US" sz="2400" b="1" i="1" dirty="0">
                <a:solidFill>
                  <a:srgbClr val="0070C0"/>
                </a:solidFill>
              </a:rPr>
              <a:t>c = a + b </a:t>
            </a:r>
            <a:r>
              <a:rPr lang="en-US" sz="2400" dirty="0"/>
              <a:t>as </a:t>
            </a:r>
            <a:r>
              <a:rPr lang="en-US" sz="2400" dirty="0" smtClean="0"/>
              <a:t/>
            </a:r>
            <a:br>
              <a:rPr lang="en-US" sz="2400" dirty="0" smtClean="0"/>
            </a:br>
            <a:r>
              <a:rPr lang="en-US" sz="2400" b="1" i="1" dirty="0" smtClean="0">
                <a:solidFill>
                  <a:srgbClr val="0070C0"/>
                </a:solidFill>
              </a:rPr>
              <a:t>c </a:t>
            </a:r>
            <a:r>
              <a:rPr lang="en-US" sz="2400" b="1" i="1" dirty="0">
                <a:solidFill>
                  <a:srgbClr val="0070C0"/>
                </a:solidFill>
              </a:rPr>
              <a:t>− a = b</a:t>
            </a:r>
            <a:r>
              <a:rPr lang="en-US" sz="2400" dirty="0"/>
              <a:t>. To assign a value to b you must first know </a:t>
            </a:r>
            <a:r>
              <a:rPr lang="en-US" sz="2400" dirty="0" smtClean="0"/>
              <a:t>what values </a:t>
            </a:r>
            <a:r>
              <a:rPr lang="en-US" sz="2400" dirty="0"/>
              <a:t>a and c have so the process is:</a:t>
            </a:r>
          </a:p>
          <a:p>
            <a:pPr marL="457200" indent="-457200">
              <a:buClr>
                <a:srgbClr val="0070C0"/>
              </a:buClr>
              <a:buFont typeface="+mj-lt"/>
              <a:buAutoNum type="arabicPeriod"/>
            </a:pPr>
            <a:r>
              <a:rPr lang="en-US" sz="2400" dirty="0" smtClean="0"/>
              <a:t>Enter </a:t>
            </a:r>
            <a:r>
              <a:rPr lang="en-US" sz="2400" dirty="0"/>
              <a:t>the value for </a:t>
            </a:r>
            <a:r>
              <a:rPr lang="en-US" sz="2400" i="1" dirty="0"/>
              <a:t>c</a:t>
            </a:r>
            <a:r>
              <a:rPr lang="en-US" sz="2400" dirty="0"/>
              <a:t>.</a:t>
            </a:r>
          </a:p>
          <a:p>
            <a:pPr marL="457200" indent="-457200">
              <a:buClr>
                <a:srgbClr val="0070C0"/>
              </a:buClr>
              <a:buFont typeface="+mj-lt"/>
              <a:buAutoNum type="arabicPeriod"/>
            </a:pPr>
            <a:r>
              <a:rPr lang="en-US" sz="2400" dirty="0" smtClean="0"/>
              <a:t>Enter </a:t>
            </a:r>
            <a:r>
              <a:rPr lang="en-US" sz="2400" dirty="0"/>
              <a:t>the value for </a:t>
            </a:r>
            <a:r>
              <a:rPr lang="en-US" sz="2400" i="1" dirty="0"/>
              <a:t>a</a:t>
            </a:r>
            <a:r>
              <a:rPr lang="en-US" sz="2400" dirty="0"/>
              <a:t>.</a:t>
            </a:r>
          </a:p>
          <a:p>
            <a:pPr marL="457200" indent="-457200">
              <a:buClr>
                <a:srgbClr val="0070C0"/>
              </a:buClr>
              <a:buFont typeface="+mj-lt"/>
              <a:buAutoNum type="arabicPeriod"/>
            </a:pPr>
            <a:r>
              <a:rPr lang="en-US" sz="2400" dirty="0" smtClean="0"/>
              <a:t>Set </a:t>
            </a:r>
            <a:r>
              <a:rPr lang="en-US" sz="2400" dirty="0"/>
              <a:t>b to </a:t>
            </a:r>
            <a:r>
              <a:rPr lang="en-US" sz="2400" i="1" dirty="0"/>
              <a:t>c − a</a:t>
            </a:r>
            <a:r>
              <a:rPr lang="en-US" sz="2400" dirty="0"/>
              <a:t>.</a:t>
            </a:r>
          </a:p>
        </p:txBody>
      </p:sp>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pic>
        <p:nvPicPr>
          <p:cNvPr id="2" name="Picture 1"/>
          <p:cNvPicPr>
            <a:picLocks noChangeAspect="1"/>
          </p:cNvPicPr>
          <p:nvPr/>
        </p:nvPicPr>
        <p:blipFill rotWithShape="1">
          <a:blip r:embed="rId3"/>
          <a:srcRect l="35825" t="35563" r="37401" b="17188"/>
          <a:stretch/>
        </p:blipFill>
        <p:spPr>
          <a:xfrm>
            <a:off x="5364088" y="1124744"/>
            <a:ext cx="3600400" cy="3812188"/>
          </a:xfrm>
          <a:prstGeom prst="rect">
            <a:avLst/>
          </a:prstGeom>
        </p:spPr>
      </p:pic>
      <p:sp>
        <p:nvSpPr>
          <p:cNvPr id="6" name="Rectangle 20"/>
          <p:cNvSpPr/>
          <p:nvPr/>
        </p:nvSpPr>
        <p:spPr>
          <a:xfrm>
            <a:off x="5364088" y="5113916"/>
            <a:ext cx="3600400" cy="154301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69333"/>
              <a:gd name="connsiteX1" fmla="*/ 8708513 w 8708513"/>
              <a:gd name="connsiteY1" fmla="*/ 0 h 969333"/>
              <a:gd name="connsiteX2" fmla="*/ 8708513 w 8708513"/>
              <a:gd name="connsiteY2" fmla="*/ 887849 h 969333"/>
              <a:gd name="connsiteX3" fmla="*/ 105509 w 8708513"/>
              <a:gd name="connsiteY3" fmla="*/ 936452 h 969333"/>
              <a:gd name="connsiteX4" fmla="*/ 0 w 8708513"/>
              <a:gd name="connsiteY4" fmla="*/ 0 h 969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69333">
                <a:moveTo>
                  <a:pt x="0" y="0"/>
                </a:moveTo>
                <a:lnTo>
                  <a:pt x="8708513" y="0"/>
                </a:lnTo>
                <a:lnTo>
                  <a:pt x="8708513" y="887849"/>
                </a:lnTo>
                <a:cubicBezTo>
                  <a:pt x="5868199" y="1008987"/>
                  <a:pt x="2980993" y="967714"/>
                  <a:pt x="105509" y="936452"/>
                </a:cubicBezTo>
                <a:cubicBezTo>
                  <a:pt x="31263" y="753825"/>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Variable</a:t>
            </a:r>
            <a:r>
              <a:rPr lang="en-US" sz="2280" b="1" dirty="0">
                <a:solidFill>
                  <a:srgbClr val="C00000"/>
                </a:solidFill>
                <a:latin typeface="Arial" panose="020B0604020202020204" pitchFamily="34" charset="0"/>
                <a:cs typeface="Arial" panose="020B0604020202020204" pitchFamily="34" charset="0"/>
              </a:rPr>
              <a:t>: </a:t>
            </a:r>
            <a:r>
              <a:rPr lang="en-US" sz="2280" dirty="0">
                <a:solidFill>
                  <a:srgbClr val="000000"/>
                </a:solidFill>
                <a:latin typeface="Arial" panose="020B0604020202020204" pitchFamily="34" charset="0"/>
                <a:cs typeface="Arial" panose="020B0604020202020204" pitchFamily="34" charset="0"/>
              </a:rPr>
              <a:t>A named location in memory used to store data.</a:t>
            </a:r>
            <a:endParaRPr lang="en-GB" sz="228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18119" y="495943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844838"/>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sp>
        <p:nvSpPr>
          <p:cNvPr id="8" name="Rectangle 11"/>
          <p:cNvSpPr/>
          <p:nvPr/>
        </p:nvSpPr>
        <p:spPr>
          <a:xfrm>
            <a:off x="179512" y="1124744"/>
            <a:ext cx="8724691" cy="560128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6125"/>
              <a:gd name="connsiteX1" fmla="*/ 8712968 w 8724691"/>
              <a:gd name="connsiteY1" fmla="*/ 0 h 836125"/>
              <a:gd name="connsiteX2" fmla="*/ 8724691 w 8724691"/>
              <a:gd name="connsiteY2" fmla="*/ 801670 h 836125"/>
              <a:gd name="connsiteX3" fmla="*/ 112835 w 8724691"/>
              <a:gd name="connsiteY3" fmla="*/ 797238 h 836125"/>
              <a:gd name="connsiteX4" fmla="*/ 0 w 8724691"/>
              <a:gd name="connsiteY4" fmla="*/ 0 h 83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6125">
                <a:moveTo>
                  <a:pt x="0" y="0"/>
                </a:moveTo>
                <a:lnTo>
                  <a:pt x="8712968" y="0"/>
                </a:lnTo>
                <a:lnTo>
                  <a:pt x="8724691" y="801670"/>
                </a:lnTo>
                <a:cubicBezTo>
                  <a:pt x="5855538" y="864194"/>
                  <a:pt x="2993711" y="828499"/>
                  <a:pt x="112835" y="797238"/>
                </a:cubicBezTo>
                <a:cubicBezTo>
                  <a:pt x="11234" y="60816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200150" indent="-1200150">
              <a:buClr>
                <a:srgbClr val="C00000"/>
              </a:buClr>
              <a:tabLst>
                <a:tab pos="2070100" algn="l"/>
                <a:tab pos="3863975" algn="l"/>
              </a:tabLst>
            </a:pPr>
            <a:r>
              <a:rPr lang="en-US" sz="2760" b="1" dirty="0" smtClean="0">
                <a:solidFill>
                  <a:srgbClr val="002060"/>
                </a:solidFill>
                <a:latin typeface="Arial" panose="020B0604020202020204" pitchFamily="34" charset="0"/>
                <a:cs typeface="Arial" panose="020B0604020202020204" pitchFamily="34" charset="0"/>
              </a:rPr>
              <a:t>Think-IT</a:t>
            </a:r>
            <a:endParaRPr lang="en-US" sz="2760" b="1" dirty="0">
              <a:solidFill>
                <a:srgbClr val="002060"/>
              </a:solidFill>
              <a:latin typeface="Arial" panose="020B0604020202020204" pitchFamily="34" charset="0"/>
              <a:cs typeface="Arial" panose="020B0604020202020204" pitchFamily="34" charset="0"/>
            </a:endParaRPr>
          </a:p>
          <a:p>
            <a:pPr marL="1200150" indent="-1200150">
              <a:buClr>
                <a:srgbClr val="C00000"/>
              </a:buClr>
              <a:tabLst>
                <a:tab pos="1771650" algn="l"/>
                <a:tab pos="3863975" algn="l"/>
                <a:tab pos="5468938" algn="l"/>
                <a:tab pos="6815138" algn="l"/>
              </a:tabLst>
            </a:pPr>
            <a:r>
              <a:rPr lang="en-US" sz="2760" b="1" dirty="0">
                <a:solidFill>
                  <a:srgbClr val="000000"/>
                </a:solidFill>
                <a:latin typeface="Arial" panose="020B0604020202020204" pitchFamily="34" charset="0"/>
                <a:cs typeface="Arial" panose="020B0604020202020204" pitchFamily="34" charset="0"/>
              </a:rPr>
              <a:t>11.1.2</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	</a:t>
            </a:r>
            <a:r>
              <a:rPr lang="en-US" sz="2760" b="1" dirty="0" smtClean="0">
                <a:solidFill>
                  <a:srgbClr val="000000"/>
                </a:solidFill>
                <a:latin typeface="Arial" panose="020B0604020202020204" pitchFamily="34" charset="0"/>
                <a:cs typeface="Arial" panose="020B0604020202020204" pitchFamily="34" charset="0"/>
              </a:rPr>
              <a:t>a</a:t>
            </a:r>
            <a:r>
              <a:rPr lang="en-US" sz="2760" b="1" dirty="0">
                <a:solidFill>
                  <a:srgbClr val="000000"/>
                </a:solidFill>
                <a:latin typeface="Arial" panose="020B0604020202020204" pitchFamily="34" charset="0"/>
                <a:cs typeface="Arial" panose="020B0604020202020204" pitchFamily="34" charset="0"/>
              </a:rPr>
              <a:t>)</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	Note </a:t>
            </a:r>
            <a:r>
              <a:rPr lang="en-US" sz="2760" dirty="0">
                <a:solidFill>
                  <a:srgbClr val="000000"/>
                </a:solidFill>
                <a:latin typeface="Arial" panose="020B0604020202020204" pitchFamily="34" charset="0"/>
                <a:cs typeface="Arial" panose="020B0604020202020204" pitchFamily="34" charset="0"/>
              </a:rPr>
              <a:t>that the order of each variable is </a:t>
            </a:r>
            <a:r>
              <a:rPr lang="en-US" sz="2760" dirty="0" smtClean="0">
                <a:solidFill>
                  <a:srgbClr val="000000"/>
                </a:solidFill>
                <a:latin typeface="Arial" panose="020B0604020202020204" pitchFamily="34" charset="0"/>
                <a:cs typeface="Arial" panose="020B0604020202020204" pitchFamily="34" charset="0"/>
              </a:rPr>
              <a:t>	important </a:t>
            </a:r>
            <a:r>
              <a:rPr lang="en-US" sz="2760" dirty="0">
                <a:solidFill>
                  <a:srgbClr val="000000"/>
                </a:solidFill>
                <a:latin typeface="Arial" panose="020B0604020202020204" pitchFamily="34" charset="0"/>
                <a:cs typeface="Arial" panose="020B0604020202020204" pitchFamily="34" charset="0"/>
              </a:rPr>
              <a:t>when subtracting numbers. Is </a:t>
            </a:r>
            <a:r>
              <a:rPr lang="en-US" sz="2760" dirty="0" smtClean="0">
                <a:solidFill>
                  <a:srgbClr val="000000"/>
                </a:solidFill>
                <a:latin typeface="Arial" panose="020B0604020202020204" pitchFamily="34" charset="0"/>
                <a:cs typeface="Arial" panose="020B0604020202020204" pitchFamily="34" charset="0"/>
              </a:rPr>
              <a:t>	the </a:t>
            </a:r>
            <a:r>
              <a:rPr lang="en-US" sz="2760" dirty="0">
                <a:solidFill>
                  <a:srgbClr val="000000"/>
                </a:solidFill>
                <a:latin typeface="Arial" panose="020B0604020202020204" pitchFamily="34" charset="0"/>
                <a:cs typeface="Arial" panose="020B0604020202020204" pitchFamily="34" charset="0"/>
              </a:rPr>
              <a:t>order important when </a:t>
            </a:r>
            <a:r>
              <a:rPr lang="en-US" sz="2760" dirty="0" smtClean="0">
                <a:solidFill>
                  <a:srgbClr val="000000"/>
                </a:solidFill>
                <a:latin typeface="Arial" panose="020B0604020202020204" pitchFamily="34" charset="0"/>
                <a:cs typeface="Arial" panose="020B0604020202020204" pitchFamily="34" charset="0"/>
              </a:rPr>
              <a:t>you multiply </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	and </a:t>
            </a:r>
            <a:r>
              <a:rPr lang="en-US" sz="2760" dirty="0">
                <a:solidFill>
                  <a:srgbClr val="000000"/>
                </a:solidFill>
                <a:latin typeface="Arial" panose="020B0604020202020204" pitchFamily="34" charset="0"/>
                <a:cs typeface="Arial" panose="020B0604020202020204" pitchFamily="34" charset="0"/>
              </a:rPr>
              <a:t>divide (/) numbers?</a:t>
            </a:r>
          </a:p>
          <a:p>
            <a:pPr marL="1200150" indent="-1200150">
              <a:buClr>
                <a:srgbClr val="C00000"/>
              </a:buClr>
              <a:tabLst>
                <a:tab pos="1771650" algn="l"/>
                <a:tab pos="3863975" algn="l"/>
                <a:tab pos="5468938" algn="l"/>
                <a:tab pos="6815138" algn="l"/>
              </a:tabLst>
            </a:pPr>
            <a:r>
              <a:rPr lang="en-US" sz="2760" dirty="0" smtClean="0">
                <a:solidFill>
                  <a:srgbClr val="000000"/>
                </a:solidFill>
                <a:latin typeface="Arial" panose="020B0604020202020204" pitchFamily="34" charset="0"/>
                <a:cs typeface="Arial" panose="020B0604020202020204" pitchFamily="34" charset="0"/>
              </a:rPr>
              <a:t>	</a:t>
            </a:r>
            <a:r>
              <a:rPr lang="en-US" sz="2760" b="1" dirty="0" smtClean="0">
                <a:solidFill>
                  <a:srgbClr val="000000"/>
                </a:solidFill>
                <a:latin typeface="Arial" panose="020B0604020202020204" pitchFamily="34" charset="0"/>
                <a:cs typeface="Arial" panose="020B0604020202020204" pitchFamily="34" charset="0"/>
              </a:rPr>
              <a:t>b</a:t>
            </a:r>
            <a:r>
              <a:rPr lang="en-US" sz="2760" b="1" dirty="0">
                <a:solidFill>
                  <a:srgbClr val="000000"/>
                </a:solidFill>
                <a:latin typeface="Arial" panose="020B0604020202020204" pitchFamily="34" charset="0"/>
                <a:cs typeface="Arial" panose="020B0604020202020204" pitchFamily="34" charset="0"/>
              </a:rPr>
              <a:t>)</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	Which </a:t>
            </a:r>
            <a:r>
              <a:rPr lang="en-US" sz="2760" dirty="0">
                <a:solidFill>
                  <a:srgbClr val="000000"/>
                </a:solidFill>
                <a:latin typeface="Arial" panose="020B0604020202020204" pitchFamily="34" charset="0"/>
                <a:cs typeface="Arial" panose="020B0604020202020204" pitchFamily="34" charset="0"/>
              </a:rPr>
              <a:t>variables are inputs? In a calculator </a:t>
            </a:r>
            <a:r>
              <a:rPr lang="en-US" sz="2760" dirty="0" smtClean="0">
                <a:solidFill>
                  <a:srgbClr val="000000"/>
                </a:solidFill>
                <a:latin typeface="Arial" panose="020B0604020202020204" pitchFamily="34" charset="0"/>
                <a:cs typeface="Arial" panose="020B0604020202020204" pitchFamily="34" charset="0"/>
              </a:rPr>
              <a:t>	program</a:t>
            </a:r>
            <a:r>
              <a:rPr lang="en-US" sz="2760" dirty="0">
                <a:solidFill>
                  <a:srgbClr val="000000"/>
                </a:solidFill>
                <a:latin typeface="Arial" panose="020B0604020202020204" pitchFamily="34" charset="0"/>
                <a:cs typeface="Arial" panose="020B0604020202020204" pitchFamily="34" charset="0"/>
              </a:rPr>
              <a:t>, who or what does the inputting?</a:t>
            </a:r>
          </a:p>
          <a:p>
            <a:pPr marL="1200150" indent="-1200150">
              <a:buClr>
                <a:srgbClr val="C00000"/>
              </a:buClr>
              <a:tabLst>
                <a:tab pos="1771650" algn="l"/>
                <a:tab pos="3863975" algn="l"/>
                <a:tab pos="5468938" algn="l"/>
                <a:tab pos="6815138" algn="l"/>
              </a:tabLst>
            </a:pPr>
            <a:r>
              <a:rPr lang="en-US" sz="2760" dirty="0" smtClean="0">
                <a:solidFill>
                  <a:srgbClr val="000000"/>
                </a:solidFill>
                <a:latin typeface="Arial" panose="020B0604020202020204" pitchFamily="34" charset="0"/>
                <a:cs typeface="Arial" panose="020B0604020202020204" pitchFamily="34" charset="0"/>
              </a:rPr>
              <a:t>	</a:t>
            </a:r>
            <a:r>
              <a:rPr lang="en-US" sz="2760" b="1" dirty="0" smtClean="0">
                <a:solidFill>
                  <a:srgbClr val="000000"/>
                </a:solidFill>
                <a:latin typeface="Arial" panose="020B0604020202020204" pitchFamily="34" charset="0"/>
                <a:cs typeface="Arial" panose="020B0604020202020204" pitchFamily="34" charset="0"/>
              </a:rPr>
              <a:t>c</a:t>
            </a:r>
            <a:r>
              <a:rPr lang="en-US" sz="2760" b="1" dirty="0">
                <a:solidFill>
                  <a:srgbClr val="000000"/>
                </a:solidFill>
                <a:latin typeface="Arial" panose="020B0604020202020204" pitchFamily="34" charset="0"/>
                <a:cs typeface="Arial" panose="020B0604020202020204" pitchFamily="34" charset="0"/>
              </a:rPr>
              <a:t>)</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	Which </a:t>
            </a:r>
            <a:r>
              <a:rPr lang="en-US" sz="2760" dirty="0">
                <a:solidFill>
                  <a:srgbClr val="000000"/>
                </a:solidFill>
                <a:latin typeface="Arial" panose="020B0604020202020204" pitchFamily="34" charset="0"/>
                <a:cs typeface="Arial" panose="020B0604020202020204" pitchFamily="34" charset="0"/>
              </a:rPr>
              <a:t>variables are outputs? In a </a:t>
            </a:r>
            <a:r>
              <a:rPr lang="en-US" sz="2760" dirty="0" smtClean="0">
                <a:solidFill>
                  <a:srgbClr val="000000"/>
                </a:solidFill>
                <a:latin typeface="Arial" panose="020B0604020202020204" pitchFamily="34" charset="0"/>
                <a:cs typeface="Arial" panose="020B0604020202020204" pitchFamily="34" charset="0"/>
              </a:rPr>
              <a:t>	calculator </a:t>
            </a:r>
            <a:r>
              <a:rPr lang="en-US" sz="2760" dirty="0">
                <a:solidFill>
                  <a:srgbClr val="000000"/>
                </a:solidFill>
                <a:latin typeface="Arial" panose="020B0604020202020204" pitchFamily="34" charset="0"/>
                <a:cs typeface="Arial" panose="020B0604020202020204" pitchFamily="34" charset="0"/>
              </a:rPr>
              <a:t>program, who or what does the </a:t>
            </a:r>
            <a:r>
              <a:rPr lang="en-US" sz="2760" dirty="0" smtClean="0">
                <a:solidFill>
                  <a:srgbClr val="000000"/>
                </a:solidFill>
                <a:latin typeface="Arial" panose="020B0604020202020204" pitchFamily="34" charset="0"/>
                <a:cs typeface="Arial" panose="020B0604020202020204" pitchFamily="34" charset="0"/>
              </a:rPr>
              <a:t>	outputting</a:t>
            </a:r>
            <a:r>
              <a:rPr lang="en-US" sz="2760" dirty="0">
                <a:solidFill>
                  <a:srgbClr val="000000"/>
                </a:solidFill>
                <a:latin typeface="Arial" panose="020B0604020202020204" pitchFamily="34" charset="0"/>
                <a:cs typeface="Arial" panose="020B0604020202020204" pitchFamily="34" charset="0"/>
              </a:rPr>
              <a:t>?</a:t>
            </a:r>
          </a:p>
          <a:p>
            <a:pPr marL="1200150" indent="-1200150">
              <a:buClr>
                <a:srgbClr val="C00000"/>
              </a:buClr>
              <a:tabLst>
                <a:tab pos="1771650" algn="l"/>
                <a:tab pos="3863975" algn="l"/>
                <a:tab pos="5468938" algn="l"/>
                <a:tab pos="6815138" algn="l"/>
              </a:tabLst>
            </a:pPr>
            <a:r>
              <a:rPr lang="en-US" sz="2760" dirty="0" smtClean="0">
                <a:solidFill>
                  <a:srgbClr val="000000"/>
                </a:solidFill>
                <a:latin typeface="Arial" panose="020B0604020202020204" pitchFamily="34" charset="0"/>
                <a:cs typeface="Arial" panose="020B0604020202020204" pitchFamily="34" charset="0"/>
              </a:rPr>
              <a:t>		HINT</a:t>
            </a:r>
            <a:r>
              <a:rPr lang="en-US" sz="2760" dirty="0">
                <a:solidFill>
                  <a:srgbClr val="000000"/>
                </a:solidFill>
                <a:latin typeface="Arial" panose="020B0604020202020204" pitchFamily="34" charset="0"/>
                <a:cs typeface="Arial" panose="020B0604020202020204" pitchFamily="34" charset="0"/>
              </a:rPr>
              <a:t>: Think back to your work in </a:t>
            </a:r>
            <a:r>
              <a:rPr lang="en-US" sz="2760" dirty="0">
                <a:solidFill>
                  <a:srgbClr val="000000"/>
                </a:solidFill>
                <a:latin typeface="Arial" panose="020B0604020202020204" pitchFamily="34" charset="0"/>
                <a:cs typeface="Arial" panose="020B0604020202020204" pitchFamily="34" charset="0"/>
                <a:hlinkClick r:id="rId3" action="ppaction://hlinkpres?slideindex=1&amp;slidetitle="/>
              </a:rPr>
              <a:t>Unit 1</a:t>
            </a:r>
            <a:r>
              <a:rPr lang="en-US" sz="2760" dirty="0">
                <a:solidFill>
                  <a:srgbClr val="000000"/>
                </a:solidFill>
                <a:latin typeface="Arial" panose="020B0604020202020204" pitchFamily="34" charset="0"/>
                <a:cs typeface="Arial" panose="020B0604020202020204" pitchFamily="34" charset="0"/>
              </a:rPr>
              <a:t> </a:t>
            </a:r>
            <a:r>
              <a:rPr lang="en-US" sz="2760" dirty="0" smtClean="0">
                <a:solidFill>
                  <a:srgbClr val="000000"/>
                </a:solidFill>
                <a:latin typeface="Arial" panose="020B0604020202020204" pitchFamily="34" charset="0"/>
                <a:cs typeface="Arial" panose="020B0604020202020204" pitchFamily="34" charset="0"/>
              </a:rPr>
              <a:t>in 	which </a:t>
            </a:r>
            <a:r>
              <a:rPr lang="en-US" sz="2760" dirty="0">
                <a:solidFill>
                  <a:srgbClr val="000000"/>
                </a:solidFill>
                <a:latin typeface="Arial" panose="020B0604020202020204" pitchFamily="34" charset="0"/>
                <a:cs typeface="Arial" panose="020B0604020202020204" pitchFamily="34" charset="0"/>
              </a:rPr>
              <a:t>you learned all about what goes </a:t>
            </a:r>
            <a:r>
              <a:rPr lang="en-US" sz="2760" dirty="0" smtClean="0">
                <a:solidFill>
                  <a:srgbClr val="000000"/>
                </a:solidFill>
                <a:latin typeface="Arial" panose="020B0604020202020204" pitchFamily="34" charset="0"/>
                <a:cs typeface="Arial" panose="020B0604020202020204" pitchFamily="34" charset="0"/>
              </a:rPr>
              <a:t>	on </a:t>
            </a:r>
            <a:r>
              <a:rPr lang="en-US" sz="2760" dirty="0">
                <a:solidFill>
                  <a:srgbClr val="000000"/>
                </a:solidFill>
                <a:latin typeface="Arial" panose="020B0604020202020204" pitchFamily="34" charset="0"/>
                <a:cs typeface="Arial" panose="020B0604020202020204" pitchFamily="34" charset="0"/>
              </a:rPr>
              <a:t>under the hood of </a:t>
            </a:r>
            <a:r>
              <a:rPr lang="en-US" sz="2760" dirty="0" smtClean="0">
                <a:solidFill>
                  <a:srgbClr val="000000"/>
                </a:solidFill>
                <a:latin typeface="Arial" panose="020B0604020202020204" pitchFamily="34" charset="0"/>
                <a:cs typeface="Arial" panose="020B0604020202020204" pitchFamily="34" charset="0"/>
              </a:rPr>
              <a:t>a computer</a:t>
            </a:r>
            <a:r>
              <a:rPr lang="en-US" sz="2760" dirty="0">
                <a:solidFill>
                  <a:srgbClr val="000000"/>
                </a:solidFill>
                <a:latin typeface="Arial" panose="020B0604020202020204" pitchFamily="34" charset="0"/>
                <a:cs typeface="Arial" panose="020B0604020202020204" pitchFamily="34" charset="0"/>
              </a:rPr>
              <a:t>.</a:t>
            </a:r>
            <a:endParaRPr lang="en-US" sz="276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74342" y="1033480"/>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663550"/>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08315" y="1124744"/>
            <a:ext cx="6811957" cy="5478423"/>
          </a:xfrm>
          <a:prstGeom prst="rect">
            <a:avLst/>
          </a:prstGeom>
        </p:spPr>
        <p:txBody>
          <a:bodyPr wrap="square">
            <a:spAutoFit/>
          </a:bodyPr>
          <a:lstStyle/>
          <a:p>
            <a:pPr>
              <a:buClr>
                <a:srgbClr val="0070C0"/>
              </a:buClr>
            </a:pPr>
            <a:r>
              <a:rPr lang="en-US" sz="2500" b="1" dirty="0" smtClean="0">
                <a:solidFill>
                  <a:srgbClr val="C00000"/>
                </a:solidFill>
              </a:rPr>
              <a:t>Programming </a:t>
            </a:r>
            <a:r>
              <a:rPr lang="en-US" sz="2500" b="1" dirty="0">
                <a:solidFill>
                  <a:srgbClr val="C00000"/>
                </a:solidFill>
              </a:rPr>
              <a:t>variables</a:t>
            </a:r>
          </a:p>
          <a:p>
            <a:pPr marL="400050" indent="-400050">
              <a:buClr>
                <a:srgbClr val="0070C0"/>
              </a:buClr>
              <a:buFont typeface="Wingdings 3" panose="05040102010807070707" pitchFamily="18" charset="2"/>
              <a:buChar char=""/>
            </a:pPr>
            <a:r>
              <a:rPr lang="en-US" sz="2500" dirty="0"/>
              <a:t>When a user inputs data into a computer, the computer stores it and retrieves it from a named place in the memory called </a:t>
            </a:r>
            <a:r>
              <a:rPr lang="en-US" sz="2500" dirty="0" smtClean="0"/>
              <a:t>a variable </a:t>
            </a:r>
            <a:r>
              <a:rPr lang="en-US" sz="2500" dirty="0"/>
              <a:t>(see </a:t>
            </a:r>
            <a:r>
              <a:rPr lang="en-US" sz="2500" dirty="0">
                <a:hlinkClick r:id="rId3" action="ppaction://hlinkpres?slideindex=1&amp;slidetitle="/>
              </a:rPr>
              <a:t>Unit 5</a:t>
            </a:r>
            <a:r>
              <a:rPr lang="en-US" sz="2500" dirty="0"/>
              <a:t>). </a:t>
            </a:r>
            <a:endParaRPr lang="en-US" sz="2500" dirty="0" smtClean="0"/>
          </a:p>
          <a:p>
            <a:pPr marL="400050" indent="-400050">
              <a:buClr>
                <a:srgbClr val="0070C0"/>
              </a:buClr>
              <a:buFont typeface="Wingdings 3" panose="05040102010807070707" pitchFamily="18" charset="2"/>
              <a:buChar char=""/>
            </a:pPr>
            <a:r>
              <a:rPr lang="en-US" sz="2500" dirty="0" smtClean="0"/>
              <a:t>Being </a:t>
            </a:r>
            <a:r>
              <a:rPr lang="en-US" sz="2500" dirty="0"/>
              <a:t>able to use variables is a key computational thinking skill because they help you to </a:t>
            </a:r>
            <a:r>
              <a:rPr lang="en-US" sz="2500" dirty="0" smtClean="0"/>
              <a:t>write programs </a:t>
            </a:r>
            <a:r>
              <a:rPr lang="en-US" sz="2500" dirty="0"/>
              <a:t>that employ abstraction and </a:t>
            </a:r>
            <a:r>
              <a:rPr lang="en-US" sz="2500" dirty="0" err="1"/>
              <a:t>generalisation</a:t>
            </a:r>
            <a:r>
              <a:rPr lang="en-US" sz="2500" dirty="0"/>
              <a:t>. </a:t>
            </a:r>
            <a:endParaRPr lang="en-US" sz="2500" dirty="0" smtClean="0"/>
          </a:p>
          <a:p>
            <a:pPr marL="400050" indent="-400050">
              <a:buClr>
                <a:srgbClr val="0070C0"/>
              </a:buClr>
              <a:buFont typeface="Wingdings 3" panose="05040102010807070707" pitchFamily="18" charset="2"/>
              <a:buChar char=""/>
            </a:pPr>
            <a:r>
              <a:rPr lang="en-US" sz="2500" dirty="0" smtClean="0"/>
              <a:t>If </a:t>
            </a:r>
            <a:r>
              <a:rPr lang="en-US" sz="2500" dirty="0"/>
              <a:t>you use a variable to represent an important element of </a:t>
            </a:r>
            <a:r>
              <a:rPr lang="en-US" sz="2500" dirty="0" smtClean="0"/>
              <a:t>your program</a:t>
            </a:r>
            <a:r>
              <a:rPr lang="en-US" sz="2500" dirty="0"/>
              <a:t>, the value of that element can change without you needing to rewrite the program to make the change happen</a:t>
            </a:r>
            <a:r>
              <a:rPr lang="en-US" sz="2500" dirty="0" smtClean="0"/>
              <a:t>.</a:t>
            </a:r>
            <a:endParaRPr lang="en-US" sz="2500" dirty="0"/>
          </a:p>
        </p:txBody>
      </p:sp>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pic>
        <p:nvPicPr>
          <p:cNvPr id="3" name="Picture 2"/>
          <p:cNvPicPr>
            <a:picLocks noChangeAspect="1"/>
          </p:cNvPicPr>
          <p:nvPr/>
        </p:nvPicPr>
        <p:blipFill rotWithShape="1">
          <a:blip r:embed="rId4"/>
          <a:srcRect l="43700" t="18500" r="45275" b="6687"/>
          <a:stretch/>
        </p:blipFill>
        <p:spPr>
          <a:xfrm>
            <a:off x="7020272" y="1124744"/>
            <a:ext cx="1872208" cy="5544616"/>
          </a:xfrm>
          <a:prstGeom prst="rect">
            <a:avLst/>
          </a:prstGeom>
        </p:spPr>
      </p:pic>
    </p:spTree>
    <p:extLst>
      <p:ext uri="{BB962C8B-B14F-4D97-AF65-F5344CB8AC3E}">
        <p14:creationId xmlns:p14="http://schemas.microsoft.com/office/powerpoint/2010/main" val="1454878841"/>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08315" y="1124744"/>
            <a:ext cx="6811957" cy="5586145"/>
          </a:xfrm>
          <a:prstGeom prst="rect">
            <a:avLst/>
          </a:prstGeom>
        </p:spPr>
        <p:txBody>
          <a:bodyPr wrap="square">
            <a:spAutoFit/>
          </a:bodyPr>
          <a:lstStyle/>
          <a:p>
            <a:pPr>
              <a:buClr>
                <a:srgbClr val="0070C0"/>
              </a:buClr>
            </a:pPr>
            <a:r>
              <a:rPr lang="en-US" sz="2100" b="1" dirty="0" smtClean="0">
                <a:solidFill>
                  <a:srgbClr val="C00000"/>
                </a:solidFill>
              </a:rPr>
              <a:t>Programming </a:t>
            </a:r>
            <a:r>
              <a:rPr lang="en-US" sz="2100" b="1" dirty="0">
                <a:solidFill>
                  <a:srgbClr val="C00000"/>
                </a:solidFill>
              </a:rPr>
              <a:t>variables</a:t>
            </a:r>
          </a:p>
          <a:p>
            <a:pPr marL="342900" indent="-342900">
              <a:buClr>
                <a:srgbClr val="0070C0"/>
              </a:buClr>
              <a:buFont typeface="Wingdings 3" panose="05040102010807070707" pitchFamily="18" charset="2"/>
              <a:buChar char=""/>
            </a:pPr>
            <a:r>
              <a:rPr lang="en-US" sz="2100" dirty="0" smtClean="0"/>
              <a:t>It </a:t>
            </a:r>
            <a:r>
              <a:rPr lang="en-US" sz="2100" dirty="0"/>
              <a:t>is good practice to choose names for variables that indicate what they are. </a:t>
            </a:r>
            <a:endParaRPr lang="en-US" sz="2100" dirty="0" smtClean="0"/>
          </a:p>
          <a:p>
            <a:pPr marL="342900" indent="-342900">
              <a:buClr>
                <a:srgbClr val="0070C0"/>
              </a:buClr>
              <a:buFont typeface="Wingdings 3" panose="05040102010807070707" pitchFamily="18" charset="2"/>
              <a:buChar char=""/>
            </a:pPr>
            <a:r>
              <a:rPr lang="en-US" sz="2100" dirty="0" smtClean="0"/>
              <a:t>For </a:t>
            </a:r>
            <a:r>
              <a:rPr lang="en-US" sz="2100" dirty="0"/>
              <a:t>example, if you use the names ‘</a:t>
            </a:r>
            <a:r>
              <a:rPr lang="en-US" sz="2100" dirty="0" smtClean="0"/>
              <a:t>height’ and </a:t>
            </a:r>
            <a:r>
              <a:rPr lang="en-US" sz="2100" dirty="0"/>
              <a:t>‘width’ for the sides of a shape it is easy to work out which side of the shape the variable refers to. </a:t>
            </a:r>
            <a:endParaRPr lang="en-US" sz="2100" dirty="0" smtClean="0"/>
          </a:p>
          <a:p>
            <a:pPr marL="342900" indent="-342900">
              <a:buClr>
                <a:srgbClr val="0070C0"/>
              </a:buClr>
              <a:buFont typeface="Wingdings 3" panose="05040102010807070707" pitchFamily="18" charset="2"/>
              <a:buChar char=""/>
            </a:pPr>
            <a:r>
              <a:rPr lang="en-US" sz="2100" dirty="0" smtClean="0"/>
              <a:t>This </a:t>
            </a:r>
            <a:r>
              <a:rPr lang="en-US" sz="2100" dirty="0"/>
              <a:t>is very </a:t>
            </a:r>
            <a:r>
              <a:rPr lang="en-US" sz="2100" dirty="0" smtClean="0"/>
              <a:t>useful when </a:t>
            </a:r>
            <a:r>
              <a:rPr lang="en-US" sz="2100" dirty="0"/>
              <a:t>trying to find errors in programs, especially in large programs.</a:t>
            </a:r>
          </a:p>
          <a:p>
            <a:pPr marL="342900" indent="-342900">
              <a:buClr>
                <a:srgbClr val="0070C0"/>
              </a:buClr>
              <a:buFont typeface="Wingdings 3" panose="05040102010807070707" pitchFamily="18" charset="2"/>
              <a:buChar char=""/>
            </a:pPr>
            <a:r>
              <a:rPr lang="en-US" sz="2100" dirty="0"/>
              <a:t>If you call the three variables in </a:t>
            </a:r>
            <a:r>
              <a:rPr lang="en-US" sz="2100" b="1" dirty="0">
                <a:solidFill>
                  <a:srgbClr val="0070C0"/>
                </a:solidFill>
              </a:rPr>
              <a:t>23 + 89 = 112 </a:t>
            </a:r>
            <a:r>
              <a:rPr lang="en-US" sz="2100" dirty="0" smtClean="0"/>
              <a:t>num1</a:t>
            </a:r>
            <a:r>
              <a:rPr lang="en-US" sz="2100" dirty="0"/>
              <a:t>, num2 and total, respectively, and you input the following for </a:t>
            </a:r>
            <a:r>
              <a:rPr lang="en-US" sz="2100" dirty="0" smtClean="0"/>
              <a:t>the first </a:t>
            </a:r>
            <a:r>
              <a:rPr lang="en-US" sz="2100" dirty="0"/>
              <a:t>two variables:</a:t>
            </a:r>
          </a:p>
          <a:p>
            <a:pPr marL="342900" lvl="1" indent="-342900">
              <a:buClr>
                <a:srgbClr val="0070C0"/>
              </a:buClr>
              <a:tabLst>
                <a:tab pos="1028700" algn="l"/>
                <a:tab pos="2343150" algn="l"/>
              </a:tabLst>
            </a:pPr>
            <a:r>
              <a:rPr lang="en-US" sz="2100" dirty="0" smtClean="0"/>
              <a:t>	</a:t>
            </a:r>
            <a:r>
              <a:rPr lang="en-US" sz="2100" dirty="0" err="1" smtClean="0"/>
              <a:t>num</a:t>
            </a:r>
            <a:r>
              <a:rPr lang="en-US" sz="2100" dirty="0" smtClean="0"/>
              <a:t> </a:t>
            </a:r>
            <a:r>
              <a:rPr lang="en-US" sz="2100" dirty="0"/>
              <a:t>1 </a:t>
            </a:r>
            <a:r>
              <a:rPr lang="en-US" sz="2100" dirty="0" smtClean="0"/>
              <a:t>	num2</a:t>
            </a:r>
            <a:endParaRPr lang="en-US" sz="2100" dirty="0"/>
          </a:p>
          <a:p>
            <a:pPr marL="342900" indent="-342900">
              <a:buClr>
                <a:srgbClr val="0070C0"/>
              </a:buClr>
              <a:tabLst>
                <a:tab pos="1028700" algn="l"/>
                <a:tab pos="2343150" algn="l"/>
              </a:tabLst>
            </a:pPr>
            <a:r>
              <a:rPr lang="en-US" sz="2100" dirty="0" smtClean="0"/>
              <a:t>	23 	89</a:t>
            </a:r>
            <a:endParaRPr lang="en-US" sz="2100" dirty="0"/>
          </a:p>
          <a:p>
            <a:pPr marL="342900" indent="-342900">
              <a:buClr>
                <a:srgbClr val="0070C0"/>
              </a:buClr>
              <a:buFont typeface="Wingdings 3" panose="05040102010807070707" pitchFamily="18" charset="2"/>
              <a:buChar char=""/>
            </a:pPr>
            <a:r>
              <a:rPr lang="en-US" sz="2100" dirty="0"/>
              <a:t>the computer will look up what is stored in each of the memory locations, add them together and </a:t>
            </a:r>
            <a:r>
              <a:rPr lang="en-US" sz="2100" dirty="0" smtClean="0"/>
              <a:t>output:</a:t>
            </a:r>
          </a:p>
          <a:p>
            <a:pPr>
              <a:buClr>
                <a:srgbClr val="0070C0"/>
              </a:buClr>
            </a:pPr>
            <a:r>
              <a:rPr lang="en-US" sz="2100" dirty="0"/>
              <a:t>	</a:t>
            </a:r>
            <a:r>
              <a:rPr lang="en-US" sz="2100" dirty="0" smtClean="0"/>
              <a:t>total</a:t>
            </a:r>
            <a:endParaRPr lang="en-US" sz="2100" dirty="0"/>
          </a:p>
          <a:p>
            <a:pPr>
              <a:buClr>
                <a:srgbClr val="0070C0"/>
              </a:buClr>
            </a:pPr>
            <a:r>
              <a:rPr lang="en-US" sz="2100" dirty="0" smtClean="0"/>
              <a:t>	112</a:t>
            </a:r>
            <a:endParaRPr lang="en-US" sz="2100" dirty="0"/>
          </a:p>
        </p:txBody>
      </p:sp>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pic>
        <p:nvPicPr>
          <p:cNvPr id="4" name="Picture 3"/>
          <p:cNvPicPr>
            <a:picLocks noChangeAspect="1"/>
          </p:cNvPicPr>
          <p:nvPr/>
        </p:nvPicPr>
        <p:blipFill rotWithShape="1">
          <a:blip r:embed="rId3"/>
          <a:srcRect l="43700" t="18500" r="45275" b="6687"/>
          <a:stretch/>
        </p:blipFill>
        <p:spPr>
          <a:xfrm>
            <a:off x="7020272" y="1124744"/>
            <a:ext cx="1872208" cy="5544616"/>
          </a:xfrm>
          <a:prstGeom prst="rect">
            <a:avLst/>
          </a:prstGeom>
        </p:spPr>
      </p:pic>
    </p:spTree>
    <p:extLst>
      <p:ext uri="{BB962C8B-B14F-4D97-AF65-F5344CB8AC3E}">
        <p14:creationId xmlns:p14="http://schemas.microsoft.com/office/powerpoint/2010/main" val="54107609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55576" y="1103833"/>
            <a:ext cx="8136904" cy="2246769"/>
          </a:xfrm>
          <a:prstGeom prst="rect">
            <a:avLst/>
          </a:prstGeom>
        </p:spPr>
        <p:txBody>
          <a:bodyPr wrap="square">
            <a:spAutoFit/>
          </a:bodyPr>
          <a:lstStyle/>
          <a:p>
            <a:pPr>
              <a:buClr>
                <a:srgbClr val="0070C0"/>
              </a:buClr>
            </a:pPr>
            <a:r>
              <a:rPr lang="en-US" sz="2000" b="1" dirty="0">
                <a:solidFill>
                  <a:srgbClr val="C00000"/>
                </a:solidFill>
              </a:rPr>
              <a:t>Command line interface (CLI)</a:t>
            </a:r>
          </a:p>
          <a:p>
            <a:pPr marL="347663" indent="-347663">
              <a:buClr>
                <a:srgbClr val="0070C0"/>
              </a:buClr>
              <a:buFont typeface="Wingdings 3" panose="05040102010807070707" pitchFamily="18" charset="2"/>
              <a:buChar char=""/>
            </a:pPr>
            <a:r>
              <a:rPr lang="en-US" sz="2000" dirty="0"/>
              <a:t>The command line interface enables the user to give instructions to the computer directly, using single characters, </a:t>
            </a:r>
            <a:r>
              <a:rPr lang="en-US" sz="2000" dirty="0" smtClean="0"/>
              <a:t>whole words </a:t>
            </a:r>
            <a:r>
              <a:rPr lang="en-US" sz="2000" dirty="0"/>
              <a:t>or abbreviations. </a:t>
            </a:r>
            <a:endParaRPr lang="en-US" sz="2000" dirty="0" smtClean="0"/>
          </a:p>
          <a:p>
            <a:pPr marL="347663" indent="-347663">
              <a:buClr>
                <a:srgbClr val="0070C0"/>
              </a:buClr>
              <a:buFont typeface="Wingdings 3" panose="05040102010807070707" pitchFamily="18" charset="2"/>
              <a:buChar char=""/>
            </a:pPr>
            <a:r>
              <a:rPr lang="en-US" sz="2000" dirty="0" smtClean="0"/>
              <a:t>It </a:t>
            </a:r>
            <a:r>
              <a:rPr lang="en-US" sz="2000" dirty="0"/>
              <a:t>was the first active dialogue-style interface used with a computer and is still widely used </a:t>
            </a:r>
            <a:r>
              <a:rPr lang="en-US" sz="2000" dirty="0" smtClean="0"/>
              <a:t>in spite </a:t>
            </a:r>
            <a:r>
              <a:rPr lang="en-US" sz="2000" dirty="0"/>
              <a:t>of the many menu-driven interfaces available today</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4" name="Picture 3"/>
          <p:cNvPicPr>
            <a:picLocks noChangeAspect="1"/>
          </p:cNvPicPr>
          <p:nvPr/>
        </p:nvPicPr>
        <p:blipFill rotWithShape="1">
          <a:blip r:embed="rId3"/>
          <a:srcRect l="20075" t="36875" r="20863" b="17188"/>
          <a:stretch/>
        </p:blipFill>
        <p:spPr>
          <a:xfrm>
            <a:off x="1492822" y="3350602"/>
            <a:ext cx="7111625" cy="3318758"/>
          </a:xfrm>
          <a:prstGeom prst="rect">
            <a:avLst/>
          </a:prstGeom>
        </p:spPr>
      </p:pic>
    </p:spTree>
    <p:extLst>
      <p:ext uri="{BB962C8B-B14F-4D97-AF65-F5344CB8AC3E}">
        <p14:creationId xmlns:p14="http://schemas.microsoft.com/office/powerpoint/2010/main" val="198173746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sp>
        <p:nvSpPr>
          <p:cNvPr id="9" name="Rectangle 24"/>
          <p:cNvSpPr/>
          <p:nvPr/>
        </p:nvSpPr>
        <p:spPr>
          <a:xfrm>
            <a:off x="200236" y="1190104"/>
            <a:ext cx="8687787" cy="3617475"/>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0276"/>
              <a:gd name="connsiteX1" fmla="*/ 8708512 w 8708512"/>
              <a:gd name="connsiteY1" fmla="*/ 0 h 960276"/>
              <a:gd name="connsiteX2" fmla="*/ 8708512 w 8708512"/>
              <a:gd name="connsiteY2" fmla="*/ 901336 h 960276"/>
              <a:gd name="connsiteX3" fmla="*/ 131976 w 8708512"/>
              <a:gd name="connsiteY3" fmla="*/ 912336 h 960276"/>
              <a:gd name="connsiteX4" fmla="*/ 0 w 8708512"/>
              <a:gd name="connsiteY4" fmla="*/ 0 h 960276"/>
              <a:gd name="connsiteX0" fmla="*/ 0 w 8708512"/>
              <a:gd name="connsiteY0" fmla="*/ 0 h 972510"/>
              <a:gd name="connsiteX1" fmla="*/ 8708512 w 8708512"/>
              <a:gd name="connsiteY1" fmla="*/ 0 h 972510"/>
              <a:gd name="connsiteX2" fmla="*/ 8708512 w 8708512"/>
              <a:gd name="connsiteY2" fmla="*/ 901336 h 972510"/>
              <a:gd name="connsiteX3" fmla="*/ 131976 w 8708512"/>
              <a:gd name="connsiteY3" fmla="*/ 937736 h 972510"/>
              <a:gd name="connsiteX4" fmla="*/ 0 w 8708512"/>
              <a:gd name="connsiteY4" fmla="*/ 0 h 972510"/>
              <a:gd name="connsiteX0" fmla="*/ 0 w 8708512"/>
              <a:gd name="connsiteY0" fmla="*/ 0 h 964673"/>
              <a:gd name="connsiteX1" fmla="*/ 8708512 w 8708512"/>
              <a:gd name="connsiteY1" fmla="*/ 0 h 964673"/>
              <a:gd name="connsiteX2" fmla="*/ 8708512 w 8708512"/>
              <a:gd name="connsiteY2" fmla="*/ 901336 h 964673"/>
              <a:gd name="connsiteX3" fmla="*/ 131976 w 8708512"/>
              <a:gd name="connsiteY3" fmla="*/ 937736 h 964673"/>
              <a:gd name="connsiteX4" fmla="*/ 0 w 8708512"/>
              <a:gd name="connsiteY4" fmla="*/ 0 h 964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64673">
                <a:moveTo>
                  <a:pt x="0" y="0"/>
                </a:moveTo>
                <a:lnTo>
                  <a:pt x="8708512" y="0"/>
                </a:lnTo>
                <a:lnTo>
                  <a:pt x="8708512" y="901336"/>
                </a:lnTo>
                <a:cubicBezTo>
                  <a:pt x="5368012" y="999027"/>
                  <a:pt x="3060838" y="960401"/>
                  <a:pt x="131976" y="937736"/>
                </a:cubicBezTo>
                <a:cubicBezTo>
                  <a:pt x="6929" y="809229"/>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rIns="45720">
            <a:spAutoFit/>
          </a:bodyPr>
          <a:lstStyle/>
          <a:p>
            <a:pPr>
              <a:buClr>
                <a:srgbClr val="C00000"/>
              </a:buClr>
              <a:tabLst>
                <a:tab pos="2420938" algn="l"/>
              </a:tabLst>
            </a:pPr>
            <a:r>
              <a:rPr lang="en-US" sz="1900" b="1" dirty="0" smtClean="0">
                <a:solidFill>
                  <a:srgbClr val="C00000"/>
                </a:solidFill>
                <a:latin typeface="Arial" panose="020B0604020202020204" pitchFamily="34" charset="0"/>
                <a:cs typeface="Arial" panose="020B0604020202020204" pitchFamily="34" charset="0"/>
              </a:rPr>
              <a:t>Plan-IT</a:t>
            </a:r>
            <a:endParaRPr lang="en-US" sz="1900" b="1" dirty="0">
              <a:solidFill>
                <a:srgbClr val="C00000"/>
              </a:solidFill>
              <a:latin typeface="Arial" panose="020B0604020202020204" pitchFamily="34" charset="0"/>
              <a:cs typeface="Arial" panose="020B0604020202020204" pitchFamily="34" charset="0"/>
            </a:endParaRPr>
          </a:p>
          <a:p>
            <a:pPr marL="800100" indent="-800100">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11.1.3</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Using </a:t>
            </a:r>
            <a:r>
              <a:rPr lang="en-US" sz="1900" dirty="0">
                <a:solidFill>
                  <a:srgbClr val="000000"/>
                </a:solidFill>
                <a:latin typeface="Arial" panose="020B0604020202020204" pitchFamily="34" charset="0"/>
                <a:cs typeface="Arial" panose="020B0604020202020204" pitchFamily="34" charset="0"/>
              </a:rPr>
              <a:t>flowcharts or structured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English</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explain </a:t>
            </a:r>
            <a:r>
              <a:rPr lang="en-US" sz="1900" dirty="0">
                <a:solidFill>
                  <a:srgbClr val="000000"/>
                </a:solidFill>
                <a:latin typeface="Arial" panose="020B0604020202020204" pitchFamily="34" charset="0"/>
                <a:cs typeface="Arial" panose="020B0604020202020204" pitchFamily="34" charset="0"/>
              </a:rPr>
              <a:t>the process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involved in programming </a:t>
            </a:r>
            <a:r>
              <a:rPr lang="en-US" sz="1900" dirty="0">
                <a:solidFill>
                  <a:srgbClr val="000000"/>
                </a:solidFill>
                <a:latin typeface="Arial" panose="020B0604020202020204" pitchFamily="34" charset="0"/>
                <a:cs typeface="Arial" panose="020B0604020202020204" pitchFamily="34" charset="0"/>
              </a:rPr>
              <a:t>a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computer </a:t>
            </a:r>
            <a:r>
              <a:rPr lang="en-US" sz="1900" dirty="0">
                <a:solidFill>
                  <a:srgbClr val="000000"/>
                </a:solidFill>
                <a:latin typeface="Arial" panose="020B0604020202020204" pitchFamily="34" charset="0"/>
                <a:cs typeface="Arial" panose="020B0604020202020204" pitchFamily="34" charset="0"/>
              </a:rPr>
              <a:t>to calculate </a:t>
            </a:r>
            <a:r>
              <a:rPr lang="en-US" sz="1900" dirty="0" smtClean="0">
                <a:solidFill>
                  <a:srgbClr val="000000"/>
                </a:solidFill>
                <a:latin typeface="Arial" panose="020B0604020202020204" pitchFamily="34" charset="0"/>
                <a:cs typeface="Arial" panose="020B0604020202020204" pitchFamily="34" charset="0"/>
              </a:rPr>
              <a:t>the area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of </a:t>
            </a:r>
            <a:r>
              <a:rPr lang="en-US" sz="1900" dirty="0">
                <a:solidFill>
                  <a:srgbClr val="000000"/>
                </a:solidFill>
                <a:latin typeface="Arial" panose="020B0604020202020204" pitchFamily="34" charset="0"/>
                <a:cs typeface="Arial" panose="020B0604020202020204" pitchFamily="34" charset="0"/>
              </a:rPr>
              <a:t>a 9 cm by </a:t>
            </a:r>
            <a:r>
              <a:rPr lang="en-US" sz="1900" dirty="0" smtClean="0">
                <a:solidFill>
                  <a:srgbClr val="000000"/>
                </a:solidFill>
                <a:latin typeface="Arial" panose="020B0604020202020204" pitchFamily="34" charset="0"/>
                <a:cs typeface="Arial" panose="020B0604020202020204" pitchFamily="34" charset="0"/>
              </a:rPr>
              <a:t>8 cm </a:t>
            </a:r>
            <a:r>
              <a:rPr lang="en-US" sz="1900" dirty="0">
                <a:solidFill>
                  <a:srgbClr val="000000"/>
                </a:solidFill>
                <a:latin typeface="Arial" panose="020B0604020202020204" pitchFamily="34" charset="0"/>
                <a:cs typeface="Arial" panose="020B0604020202020204" pitchFamily="34" charset="0"/>
              </a:rPr>
              <a:t>rectangle.</a:t>
            </a:r>
          </a:p>
          <a:p>
            <a:pPr marL="800100" indent="-800100">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11.1.4	</a:t>
            </a:r>
            <a:r>
              <a:rPr lang="en-US" sz="1900" dirty="0" smtClean="0">
                <a:solidFill>
                  <a:srgbClr val="000000"/>
                </a:solidFill>
                <a:latin typeface="Arial" panose="020B0604020202020204" pitchFamily="34" charset="0"/>
                <a:cs typeface="Arial" panose="020B0604020202020204" pitchFamily="34" charset="0"/>
              </a:rPr>
              <a:t>The </a:t>
            </a:r>
            <a:r>
              <a:rPr lang="en-US" sz="1900" dirty="0">
                <a:solidFill>
                  <a:srgbClr val="000000"/>
                </a:solidFill>
                <a:latin typeface="Arial" panose="020B0604020202020204" pitchFamily="34" charset="0"/>
                <a:cs typeface="Arial" panose="020B0604020202020204" pitchFamily="34" charset="0"/>
              </a:rPr>
              <a:t>blocks used in graphical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programming </a:t>
            </a:r>
            <a:r>
              <a:rPr lang="en-US" sz="1900" dirty="0">
                <a:solidFill>
                  <a:srgbClr val="000000"/>
                </a:solidFill>
                <a:latin typeface="Arial" panose="020B0604020202020204" pitchFamily="34" charset="0"/>
                <a:cs typeface="Arial" panose="020B0604020202020204" pitchFamily="34" charset="0"/>
              </a:rPr>
              <a:t>languages are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often </a:t>
            </a:r>
            <a:r>
              <a:rPr lang="en-US" sz="1900" dirty="0">
                <a:solidFill>
                  <a:srgbClr val="000000"/>
                </a:solidFill>
                <a:latin typeface="Arial" panose="020B0604020202020204" pitchFamily="34" charset="0"/>
                <a:cs typeface="Arial" panose="020B0604020202020204" pitchFamily="34" charset="0"/>
              </a:rPr>
              <a:t>colour coded to indicate their purpose. Colour </a:t>
            </a:r>
            <a:r>
              <a:rPr lang="en-US" sz="1900" dirty="0" smtClean="0">
                <a:solidFill>
                  <a:srgbClr val="000000"/>
                </a:solidFill>
                <a:latin typeface="Arial" panose="020B0604020202020204" pitchFamily="34" charset="0"/>
                <a:cs typeface="Arial" panose="020B0604020202020204" pitchFamily="34" charset="0"/>
              </a:rPr>
              <a:t>code the </a:t>
            </a:r>
            <a:r>
              <a:rPr lang="en-US" sz="1900" dirty="0">
                <a:solidFill>
                  <a:srgbClr val="000000"/>
                </a:solidFill>
                <a:latin typeface="Arial" panose="020B0604020202020204" pitchFamily="34" charset="0"/>
                <a:cs typeface="Arial" panose="020B0604020202020204" pitchFamily="34" charset="0"/>
              </a:rPr>
              <a:t>instructions you created for 11.1.3 Plan-IT, using the key provided with the graphical programming </a:t>
            </a:r>
            <a:r>
              <a:rPr lang="en-US" sz="1900" dirty="0" smtClean="0">
                <a:solidFill>
                  <a:srgbClr val="000000"/>
                </a:solidFill>
                <a:latin typeface="Arial" panose="020B0604020202020204" pitchFamily="34" charset="0"/>
                <a:cs typeface="Arial" panose="020B0604020202020204" pitchFamily="34" charset="0"/>
              </a:rPr>
              <a:t>language you </a:t>
            </a:r>
            <a:r>
              <a:rPr lang="en-US" sz="1900" dirty="0">
                <a:solidFill>
                  <a:srgbClr val="000000"/>
                </a:solidFill>
                <a:latin typeface="Arial" panose="020B0604020202020204" pitchFamily="34" charset="0"/>
                <a:cs typeface="Arial" panose="020B0604020202020204" pitchFamily="34" charset="0"/>
              </a:rPr>
              <a:t>are using, to indicate which blocks you will use to program each event.</a:t>
            </a:r>
            <a:endParaRPr lang="en-GB" sz="1900" b="1" u="sng" dirty="0">
              <a:solidFill>
                <a:srgbClr val="FF0000"/>
              </a:solidFill>
              <a:latin typeface="Arial" panose="020B0604020202020204" pitchFamily="34" charset="0"/>
              <a:cs typeface="Arial" panose="020B0604020202020204" pitchFamily="34" charset="0"/>
            </a:endParaRPr>
          </a:p>
        </p:txBody>
      </p:sp>
      <p:sp>
        <p:nvSpPr>
          <p:cNvPr id="11" name="Rectangle 14"/>
          <p:cNvSpPr/>
          <p:nvPr/>
        </p:nvSpPr>
        <p:spPr>
          <a:xfrm>
            <a:off x="223289" y="4834790"/>
            <a:ext cx="8664734" cy="186246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7241"/>
              <a:gd name="connsiteX1" fmla="*/ 8708512 w 8708512"/>
              <a:gd name="connsiteY1" fmla="*/ 0 h 857241"/>
              <a:gd name="connsiteX2" fmla="*/ 8708512 w 8708512"/>
              <a:gd name="connsiteY2" fmla="*/ 801671 h 857241"/>
              <a:gd name="connsiteX3" fmla="*/ 82062 w 8708512"/>
              <a:gd name="connsiteY3" fmla="*/ 824775 h 857241"/>
              <a:gd name="connsiteX4" fmla="*/ 0 w 8708512"/>
              <a:gd name="connsiteY4" fmla="*/ 0 h 857241"/>
              <a:gd name="connsiteX0" fmla="*/ 0 w 8708512"/>
              <a:gd name="connsiteY0" fmla="*/ 0 h 851244"/>
              <a:gd name="connsiteX1" fmla="*/ 8708512 w 8708512"/>
              <a:gd name="connsiteY1" fmla="*/ 0 h 851244"/>
              <a:gd name="connsiteX2" fmla="*/ 8708512 w 8708512"/>
              <a:gd name="connsiteY2" fmla="*/ 801671 h 851244"/>
              <a:gd name="connsiteX3" fmla="*/ 82062 w 8708512"/>
              <a:gd name="connsiteY3" fmla="*/ 824775 h 851244"/>
              <a:gd name="connsiteX4" fmla="*/ 0 w 8708512"/>
              <a:gd name="connsiteY4" fmla="*/ 0 h 851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1244">
                <a:moveTo>
                  <a:pt x="0" y="0"/>
                </a:moveTo>
                <a:lnTo>
                  <a:pt x="8708512" y="0"/>
                </a:lnTo>
                <a:lnTo>
                  <a:pt x="8708512" y="801671"/>
                </a:lnTo>
                <a:cubicBezTo>
                  <a:pt x="5809583" y="887640"/>
                  <a:pt x="2976691" y="838623"/>
                  <a:pt x="82062" y="824775"/>
                </a:cubicBezTo>
                <a:cubicBezTo>
                  <a:pt x="-3907" y="612259"/>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rIns="3474720">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800100" indent="-800100">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11.1.5</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Create </a:t>
            </a:r>
            <a:r>
              <a:rPr lang="en-US" sz="1900" dirty="0">
                <a:solidFill>
                  <a:srgbClr val="000000"/>
                </a:solidFill>
                <a:latin typeface="Arial" panose="020B0604020202020204" pitchFamily="34" charset="0"/>
                <a:cs typeface="Arial" panose="020B0604020202020204" pitchFamily="34" charset="0"/>
              </a:rPr>
              <a:t>a simple calculator using a graphical programming language of your choice. Use only one sprite </a:t>
            </a:r>
            <a:r>
              <a:rPr lang="en-US" sz="1900" dirty="0" smtClean="0">
                <a:solidFill>
                  <a:srgbClr val="000000"/>
                </a:solidFill>
                <a:latin typeface="Arial" panose="020B0604020202020204" pitchFamily="34" charset="0"/>
                <a:cs typeface="Arial" panose="020B0604020202020204" pitchFamily="34" charset="0"/>
              </a:rPr>
              <a:t>and interface </a:t>
            </a:r>
            <a:r>
              <a:rPr lang="en-US" sz="1900" dirty="0">
                <a:solidFill>
                  <a:srgbClr val="000000"/>
                </a:solidFill>
                <a:latin typeface="Arial" panose="020B0604020202020204" pitchFamily="34" charset="0"/>
                <a:cs typeface="Arial" panose="020B0604020202020204" pitchFamily="34" charset="0"/>
              </a:rPr>
              <a:t>with the user using input blocks.</a:t>
            </a:r>
            <a:endParaRPr lang="en-GB" sz="1900" u="sng" dirty="0">
              <a:solidFill>
                <a:srgbClr val="FF0000"/>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3"/>
          <a:srcRect l="30313" t="40812" r="31101" b="22438"/>
          <a:stretch/>
        </p:blipFill>
        <p:spPr>
          <a:xfrm>
            <a:off x="4572000" y="1237899"/>
            <a:ext cx="4248472" cy="2263109"/>
          </a:xfrm>
          <a:prstGeom prst="rect">
            <a:avLst/>
          </a:prstGeom>
        </p:spPr>
      </p:pic>
      <p:sp>
        <p:nvSpPr>
          <p:cNvPr id="10" name="Oval 9"/>
          <p:cNvSpPr/>
          <p:nvPr/>
        </p:nvSpPr>
        <p:spPr>
          <a:xfrm rot="1497372">
            <a:off x="8558258" y="1058595"/>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16" name="Picture 15"/>
          <p:cNvPicPr>
            <a:picLocks noChangeAspect="1"/>
          </p:cNvPicPr>
          <p:nvPr/>
        </p:nvPicPr>
        <p:blipFill rotWithShape="1">
          <a:blip r:embed="rId4"/>
          <a:srcRect l="33463" t="44750" r="28738" b="34250"/>
          <a:stretch/>
        </p:blipFill>
        <p:spPr>
          <a:xfrm>
            <a:off x="5292080" y="4941610"/>
            <a:ext cx="3456384" cy="1533892"/>
          </a:xfrm>
          <a:prstGeom prst="rect">
            <a:avLst/>
          </a:prstGeom>
        </p:spPr>
      </p:pic>
      <p:sp>
        <p:nvSpPr>
          <p:cNvPr id="13" name="Oval 12"/>
          <p:cNvSpPr/>
          <p:nvPr/>
        </p:nvSpPr>
        <p:spPr>
          <a:xfrm rot="1949270">
            <a:off x="8546111" y="4671407"/>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5454966"/>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11.1 </a:t>
            </a:r>
            <a:r>
              <a:rPr lang="en-US" dirty="0"/>
              <a:t>– </a:t>
            </a:r>
            <a:r>
              <a:rPr lang="en-US" dirty="0" smtClean="0"/>
              <a:t>Programming Variables</a:t>
            </a:r>
            <a:endParaRPr lang="en-GB" b="1" dirty="0" smtClean="0"/>
          </a:p>
        </p:txBody>
      </p:sp>
      <p:pic>
        <p:nvPicPr>
          <p:cNvPr id="1026" name="Picture 2" descr="Image result for scientific calculator"/>
          <p:cNvPicPr>
            <a:picLocks noChangeAspect="1" noChangeArrowheads="1"/>
          </p:cNvPicPr>
          <p:nvPr/>
        </p:nvPicPr>
        <p:blipFill rotWithShape="1">
          <a:blip r:embed="rId3">
            <a:extLst>
              <a:ext uri="{28A0092B-C50C-407E-A947-70E740481C1C}">
                <a14:useLocalDpi xmlns:a14="http://schemas.microsoft.com/office/drawing/2010/main" val="0"/>
              </a:ext>
            </a:extLst>
          </a:blip>
          <a:srcRect l="22680" r="22634" b="1722"/>
          <a:stretch/>
        </p:blipFill>
        <p:spPr bwMode="auto">
          <a:xfrm>
            <a:off x="179512" y="1124744"/>
            <a:ext cx="2724635" cy="48965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pollo 11 lunar modul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79" r="5118"/>
          <a:stretch/>
        </p:blipFill>
        <p:spPr bwMode="auto">
          <a:xfrm>
            <a:off x="5220072" y="1179055"/>
            <a:ext cx="3758422" cy="326154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220072" y="4437112"/>
            <a:ext cx="3746962" cy="2123658"/>
          </a:xfrm>
          <a:prstGeom prst="rect">
            <a:avLst/>
          </a:prstGeom>
          <a:noFill/>
        </p:spPr>
        <p:txBody>
          <a:bodyPr wrap="square" rtlCol="0">
            <a:spAutoFit/>
          </a:bodyPr>
          <a:lstStyle/>
          <a:p>
            <a:pPr indent="400050">
              <a:buClr>
                <a:srgbClr val="C00000"/>
              </a:buClr>
              <a:buSzPct val="80000"/>
              <a:buFont typeface="Arial" panose="020B0604020202020204" pitchFamily="34" charset="0"/>
              <a:buChar char="▲"/>
            </a:pPr>
            <a:r>
              <a:rPr lang="en-GB" sz="2200" dirty="0" smtClean="0"/>
              <a:t>The calculator on the left has 32X the processing power of the Apollo Guidance Computer, that landed the Apollo 11 Lunar Module on the Moon.</a:t>
            </a:r>
            <a:endParaRPr lang="en-GB" sz="2200" dirty="0"/>
          </a:p>
        </p:txBody>
      </p:sp>
      <p:sp>
        <p:nvSpPr>
          <p:cNvPr id="17" name="TextBox 16"/>
          <p:cNvSpPr txBox="1"/>
          <p:nvPr/>
        </p:nvSpPr>
        <p:spPr>
          <a:xfrm>
            <a:off x="2904147" y="1196752"/>
            <a:ext cx="2315925" cy="3785652"/>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400" dirty="0" smtClean="0"/>
              <a:t>A modern-day graphical calculator will perform many more functions than your program, but ay a basic level, the code will be similar.</a:t>
            </a:r>
            <a:endParaRPr lang="en-GB" sz="2400" dirty="0"/>
          </a:p>
        </p:txBody>
      </p:sp>
    </p:spTree>
    <p:extLst>
      <p:ext uri="{BB962C8B-B14F-4D97-AF65-F5344CB8AC3E}">
        <p14:creationId xmlns:p14="http://schemas.microsoft.com/office/powerpoint/2010/main" val="4222254096"/>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4099426"/>
            <a:ext cx="4248471" cy="2569934"/>
          </a:xfrm>
          <a:prstGeom prst="rect">
            <a:avLst/>
          </a:prstGeom>
        </p:spPr>
        <p:txBody>
          <a:bodyPr wrap="square">
            <a:spAutoFit/>
          </a:bodyPr>
          <a:lstStyle/>
          <a:p>
            <a:pPr>
              <a:buClr>
                <a:srgbClr val="0070C0"/>
              </a:buClr>
            </a:pPr>
            <a:r>
              <a:rPr lang="en-US" sz="2300" b="1" dirty="0" smtClean="0">
                <a:solidFill>
                  <a:srgbClr val="C00000"/>
                </a:solidFill>
              </a:rPr>
              <a:t>Making </a:t>
            </a:r>
            <a:r>
              <a:rPr lang="en-US" sz="2300" b="1" dirty="0">
                <a:solidFill>
                  <a:srgbClr val="C00000"/>
                </a:solidFill>
              </a:rPr>
              <a:t>choices</a:t>
            </a:r>
          </a:p>
          <a:p>
            <a:pPr marL="342900" indent="-342900">
              <a:buClr>
                <a:srgbClr val="0070C0"/>
              </a:buClr>
              <a:buFont typeface="Wingdings 3" panose="05040102010807070707" pitchFamily="18" charset="2"/>
              <a:buChar char=""/>
            </a:pPr>
            <a:r>
              <a:rPr lang="en-US" sz="2300" dirty="0"/>
              <a:t>Where a choice has to be made in a computer program, it is important to identify the paths that will be followed as a </a:t>
            </a:r>
            <a:r>
              <a:rPr lang="en-US" sz="2300" dirty="0" smtClean="0"/>
              <a:t>result of </a:t>
            </a:r>
            <a:r>
              <a:rPr lang="en-US" sz="2300" dirty="0"/>
              <a:t>each selection that is made.</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sp>
        <p:nvSpPr>
          <p:cNvPr id="5" name="Rectangle 22"/>
          <p:cNvSpPr/>
          <p:nvPr/>
        </p:nvSpPr>
        <p:spPr>
          <a:xfrm>
            <a:off x="179512" y="1174264"/>
            <a:ext cx="8708512" cy="2758792"/>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3856"/>
              <a:gd name="connsiteX1" fmla="*/ 8708512 w 8708512"/>
              <a:gd name="connsiteY1" fmla="*/ 0 h 813856"/>
              <a:gd name="connsiteX2" fmla="*/ 8708512 w 8708512"/>
              <a:gd name="connsiteY2" fmla="*/ 759758 h 813856"/>
              <a:gd name="connsiteX3" fmla="*/ 108439 w 8708512"/>
              <a:gd name="connsiteY3" fmla="*/ 764585 h 813856"/>
              <a:gd name="connsiteX4" fmla="*/ 0 w 8708512"/>
              <a:gd name="connsiteY4" fmla="*/ 0 h 813856"/>
              <a:gd name="connsiteX0" fmla="*/ 0 w 8708512"/>
              <a:gd name="connsiteY0" fmla="*/ 0 h 827681"/>
              <a:gd name="connsiteX1" fmla="*/ 8708512 w 8708512"/>
              <a:gd name="connsiteY1" fmla="*/ 0 h 827681"/>
              <a:gd name="connsiteX2" fmla="*/ 8708512 w 8708512"/>
              <a:gd name="connsiteY2" fmla="*/ 759758 h 827681"/>
              <a:gd name="connsiteX3" fmla="*/ 127489 w 8708512"/>
              <a:gd name="connsiteY3" fmla="*/ 798868 h 827681"/>
              <a:gd name="connsiteX4" fmla="*/ 0 w 8708512"/>
              <a:gd name="connsiteY4" fmla="*/ 0 h 827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27681">
                <a:moveTo>
                  <a:pt x="0" y="0"/>
                </a:moveTo>
                <a:lnTo>
                  <a:pt x="8708512" y="0"/>
                </a:lnTo>
                <a:lnTo>
                  <a:pt x="8708512" y="759758"/>
                </a:lnTo>
                <a:cubicBezTo>
                  <a:pt x="5848659" y="865266"/>
                  <a:pt x="3010788" y="822314"/>
                  <a:pt x="127489" y="798868"/>
                </a:cubicBezTo>
                <a:cubicBezTo>
                  <a:pt x="61058" y="61595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endParaRPr lang="en-US" sz="24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The primary school pupils like what you have created so far, but they need to use separate programs for each </a:t>
            </a:r>
            <a:r>
              <a:rPr lang="en-US" sz="2400" dirty="0" err="1" smtClean="0">
                <a:solidFill>
                  <a:srgbClr val="000000"/>
                </a:solidFill>
                <a:latin typeface="Arial" panose="020B0604020202020204" pitchFamily="34" charset="0"/>
                <a:cs typeface="Arial" panose="020B0604020202020204" pitchFamily="34" charset="0"/>
              </a:rPr>
              <a:t>maths</a:t>
            </a:r>
            <a:r>
              <a:rPr lang="en-US" sz="2400" dirty="0" smtClean="0">
                <a:solidFill>
                  <a:srgbClr val="000000"/>
                </a:solidFill>
                <a:latin typeface="Arial" panose="020B0604020202020204" pitchFamily="34" charset="0"/>
                <a:cs typeface="Arial" panose="020B0604020202020204" pitchFamily="34" charset="0"/>
              </a:rPr>
              <a:t> operation</a:t>
            </a:r>
            <a:r>
              <a:rPr lang="en-US" sz="2400" dirty="0">
                <a:solidFill>
                  <a:srgbClr val="000000"/>
                </a:solidFill>
                <a:latin typeface="Arial" panose="020B0604020202020204" pitchFamily="34" charset="0"/>
                <a:cs typeface="Arial" panose="020B0604020202020204" pitchFamily="34" charset="0"/>
              </a:rPr>
              <a:t>, and this is slowing down their work, so the challenge is to redesign the simple calculator to allow the user </a:t>
            </a:r>
            <a:r>
              <a:rPr lang="en-US" sz="2400" dirty="0" smtClean="0">
                <a:solidFill>
                  <a:srgbClr val="000000"/>
                </a:solidFill>
                <a:latin typeface="Arial" panose="020B0604020202020204" pitchFamily="34" charset="0"/>
                <a:cs typeface="Arial" panose="020B0604020202020204" pitchFamily="34" charset="0"/>
              </a:rPr>
              <a:t>to choose </a:t>
            </a:r>
            <a:r>
              <a:rPr lang="en-US" sz="2400" dirty="0">
                <a:solidFill>
                  <a:srgbClr val="000000"/>
                </a:solidFill>
                <a:latin typeface="Arial" panose="020B0604020202020204" pitchFamily="34" charset="0"/>
                <a:cs typeface="Arial" panose="020B0604020202020204" pitchFamily="34" charset="0"/>
              </a:rPr>
              <a:t>which operation is used to perform the calculation.</a:t>
            </a:r>
            <a:endParaRPr lang="en-GB" sz="240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8593755" y="1008753"/>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11"/>
          <p:cNvSpPr/>
          <p:nvPr/>
        </p:nvSpPr>
        <p:spPr>
          <a:xfrm>
            <a:off x="4427984" y="4163883"/>
            <a:ext cx="4476219" cy="2308324"/>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070100" algn="l"/>
                <a:tab pos="3863975" algn="l"/>
                <a:tab pos="5468938" algn="l"/>
                <a:tab pos="6815138" algn="l"/>
              </a:tabLst>
            </a:pPr>
            <a:r>
              <a:rPr lang="en-US" sz="2400" b="1" dirty="0" smtClean="0">
                <a:solidFill>
                  <a:srgbClr val="000000"/>
                </a:solidFill>
                <a:latin typeface="Arial" panose="020B0604020202020204" pitchFamily="34" charset="0"/>
                <a:cs typeface="Arial" panose="020B0604020202020204" pitchFamily="34" charset="0"/>
              </a:rPr>
              <a:t>11.2.1</a:t>
            </a:r>
            <a:r>
              <a:rPr lang="en-US" sz="2400" dirty="0" smtClean="0">
                <a:solidFill>
                  <a:srgbClr val="000000"/>
                </a:solidFill>
                <a:latin typeface="Arial" panose="020B0604020202020204" pitchFamily="34" charset="0"/>
                <a:cs typeface="Arial" panose="020B0604020202020204" pitchFamily="34" charset="0"/>
              </a:rPr>
              <a:t>	What </a:t>
            </a:r>
            <a:r>
              <a:rPr lang="en-US" sz="2400" dirty="0">
                <a:solidFill>
                  <a:srgbClr val="000000"/>
                </a:solidFill>
                <a:latin typeface="Arial" panose="020B0604020202020204" pitchFamily="34" charset="0"/>
                <a:cs typeface="Arial" panose="020B0604020202020204" pitchFamily="34" charset="0"/>
              </a:rPr>
              <a:t>other ‘if else’ selections can you think of, and what would their real-life consequences be?</a:t>
            </a:r>
            <a:endParaRPr lang="en-US" sz="24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949270">
            <a:off x="8581608" y="409040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4573884"/>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5755422"/>
          </a:xfrm>
          <a:prstGeom prst="rect">
            <a:avLst/>
          </a:prstGeom>
        </p:spPr>
        <p:txBody>
          <a:bodyPr wrap="square">
            <a:spAutoFit/>
          </a:bodyPr>
          <a:lstStyle/>
          <a:p>
            <a:pPr>
              <a:buClr>
                <a:srgbClr val="0070C0"/>
              </a:buClr>
            </a:pPr>
            <a:r>
              <a:rPr lang="en-US" sz="2300" b="1" dirty="0" smtClean="0">
                <a:solidFill>
                  <a:srgbClr val="C00000"/>
                </a:solidFill>
              </a:rPr>
              <a:t>Making </a:t>
            </a:r>
            <a:r>
              <a:rPr lang="en-US" sz="2300" b="1" dirty="0">
                <a:solidFill>
                  <a:srgbClr val="C00000"/>
                </a:solidFill>
              </a:rPr>
              <a:t>choices</a:t>
            </a:r>
          </a:p>
          <a:p>
            <a:pPr marL="457200" indent="-457200">
              <a:buClr>
                <a:srgbClr val="0070C0"/>
              </a:buClr>
              <a:buFont typeface="Wingdings 3" panose="05040102010807070707" pitchFamily="18" charset="2"/>
              <a:buChar char=""/>
            </a:pPr>
            <a:r>
              <a:rPr lang="en-US" sz="2300" dirty="0"/>
              <a:t>Where a choice has to be made in a computer program, it is important to identify the paths that will be followed as a </a:t>
            </a:r>
            <a:r>
              <a:rPr lang="en-US" sz="2300" dirty="0" smtClean="0"/>
              <a:t>result of </a:t>
            </a:r>
            <a:r>
              <a:rPr lang="en-US" sz="2300" dirty="0"/>
              <a:t>each selection that is made</a:t>
            </a:r>
            <a:r>
              <a:rPr lang="en-US" sz="2300" dirty="0" smtClean="0"/>
              <a:t>.</a:t>
            </a:r>
          </a:p>
          <a:p>
            <a:pPr marL="342900" indent="-342900">
              <a:buClr>
                <a:srgbClr val="0070C0"/>
              </a:buClr>
              <a:buFont typeface="Wingdings 3" panose="05040102010807070707" pitchFamily="18" charset="2"/>
              <a:buChar char=""/>
            </a:pPr>
            <a:endParaRPr lang="en-US" sz="2300" dirty="0"/>
          </a:p>
          <a:p>
            <a:pPr marL="342900" indent="-342900">
              <a:buClr>
                <a:srgbClr val="0070C0"/>
              </a:buClr>
              <a:buFont typeface="Wingdings 3" panose="05040102010807070707" pitchFamily="18" charset="2"/>
              <a:buChar char=""/>
            </a:pPr>
            <a:endParaRPr lang="en-US" sz="2300" dirty="0" smtClean="0"/>
          </a:p>
          <a:p>
            <a:pPr marL="342900" indent="-342900">
              <a:buClr>
                <a:srgbClr val="0070C0"/>
              </a:buClr>
              <a:buFont typeface="Wingdings 3" panose="05040102010807070707" pitchFamily="18" charset="2"/>
              <a:buChar char=""/>
            </a:pPr>
            <a:endParaRPr lang="en-US" sz="2300" dirty="0"/>
          </a:p>
          <a:p>
            <a:pPr marL="342900" indent="-342900">
              <a:buClr>
                <a:srgbClr val="0070C0"/>
              </a:buClr>
              <a:buFont typeface="Wingdings 3" panose="05040102010807070707" pitchFamily="18" charset="2"/>
              <a:buChar char=""/>
            </a:pPr>
            <a:endParaRPr lang="en-US" sz="2300" dirty="0" smtClean="0"/>
          </a:p>
          <a:p>
            <a:pPr marL="342900" indent="-342900">
              <a:buClr>
                <a:srgbClr val="0070C0"/>
              </a:buClr>
              <a:buFont typeface="Wingdings 3" panose="05040102010807070707" pitchFamily="18" charset="2"/>
              <a:buChar char=""/>
            </a:pPr>
            <a:endParaRPr lang="en-US" sz="2300" dirty="0"/>
          </a:p>
          <a:p>
            <a:pPr marL="342900" indent="-342900">
              <a:buClr>
                <a:srgbClr val="0070C0"/>
              </a:buClr>
              <a:buFont typeface="Wingdings 3" panose="05040102010807070707" pitchFamily="18" charset="2"/>
              <a:buChar char=""/>
            </a:pPr>
            <a:endParaRPr lang="en-US" sz="2300" dirty="0" smtClean="0"/>
          </a:p>
          <a:p>
            <a:pPr marL="342900" indent="-342900">
              <a:buClr>
                <a:srgbClr val="0070C0"/>
              </a:buClr>
              <a:buFont typeface="Wingdings 3" panose="05040102010807070707" pitchFamily="18" charset="2"/>
              <a:buChar char=""/>
            </a:pPr>
            <a:endParaRPr lang="en-US" dirty="0"/>
          </a:p>
          <a:p>
            <a:pPr marL="342900" indent="-3429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r>
              <a:rPr lang="en-US" sz="2300" dirty="0"/>
              <a:t>If the condition at the top of the block next to ‘if’ is met, then the top path will be taken. If the condition is not met then </a:t>
            </a:r>
            <a:r>
              <a:rPr lang="en-US" sz="2300" dirty="0" smtClean="0"/>
              <a:t>the bottom </a:t>
            </a:r>
            <a:r>
              <a:rPr lang="en-US" sz="2300" dirty="0"/>
              <a:t>‘else’ path will be followed. In this type of selection only one choice or the other choice can be carried out.</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pic>
        <p:nvPicPr>
          <p:cNvPr id="2" name="Picture 1"/>
          <p:cNvPicPr>
            <a:picLocks noChangeAspect="1"/>
          </p:cNvPicPr>
          <p:nvPr/>
        </p:nvPicPr>
        <p:blipFill rotWithShape="1">
          <a:blip r:embed="rId3"/>
          <a:srcRect l="19288" t="40812" r="20075" b="17188"/>
          <a:stretch/>
        </p:blipFill>
        <p:spPr>
          <a:xfrm>
            <a:off x="179512" y="2636912"/>
            <a:ext cx="5616624" cy="2664296"/>
          </a:xfrm>
          <a:prstGeom prst="rect">
            <a:avLst/>
          </a:prstGeom>
        </p:spPr>
      </p:pic>
      <p:sp>
        <p:nvSpPr>
          <p:cNvPr id="7" name="Rectangle 20"/>
          <p:cNvSpPr/>
          <p:nvPr/>
        </p:nvSpPr>
        <p:spPr>
          <a:xfrm>
            <a:off x="6012160" y="2348880"/>
            <a:ext cx="2875865" cy="2601077"/>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Selection</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The choice of which route to take through a computer program.</a:t>
            </a:r>
            <a:endParaRPr lang="en-GB" sz="24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600851" y="2151127"/>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7372391"/>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3672407" cy="5262979"/>
          </a:xfrm>
          <a:prstGeom prst="rect">
            <a:avLst/>
          </a:prstGeom>
        </p:spPr>
        <p:txBody>
          <a:bodyPr wrap="square">
            <a:spAutoFit/>
          </a:bodyPr>
          <a:lstStyle/>
          <a:p>
            <a:pPr>
              <a:buClr>
                <a:srgbClr val="0070C0"/>
              </a:buClr>
            </a:pPr>
            <a:r>
              <a:rPr lang="en-US" sz="2800" b="1" dirty="0" smtClean="0">
                <a:solidFill>
                  <a:srgbClr val="C00000"/>
                </a:solidFill>
              </a:rPr>
              <a:t>Decision </a:t>
            </a:r>
            <a:r>
              <a:rPr lang="en-US" sz="2800" b="1" dirty="0">
                <a:solidFill>
                  <a:srgbClr val="C00000"/>
                </a:solidFill>
              </a:rPr>
              <a:t>diamonds and selection</a:t>
            </a:r>
          </a:p>
          <a:p>
            <a:pPr marL="400050" indent="-400050">
              <a:buClr>
                <a:srgbClr val="0070C0"/>
              </a:buClr>
              <a:buFont typeface="Wingdings 3" panose="05040102010807070707" pitchFamily="18" charset="2"/>
              <a:buChar char=""/>
            </a:pPr>
            <a:r>
              <a:rPr lang="en-US" sz="2800" dirty="0"/>
              <a:t>A decision diamond is used in a flowchart to represent selection. </a:t>
            </a:r>
            <a:endParaRPr lang="en-US" sz="2800" dirty="0" smtClean="0"/>
          </a:p>
          <a:p>
            <a:pPr marL="400050" indent="-400050">
              <a:buClr>
                <a:srgbClr val="0070C0"/>
              </a:buClr>
              <a:buFont typeface="Wingdings 3" panose="05040102010807070707" pitchFamily="18" charset="2"/>
              <a:buChar char=""/>
            </a:pPr>
            <a:r>
              <a:rPr lang="en-US" sz="2800" dirty="0" smtClean="0"/>
              <a:t>A </a:t>
            </a:r>
            <a:r>
              <a:rPr lang="en-US" sz="2800" dirty="0"/>
              <a:t>standard decision diamond always has two choices</a:t>
            </a:r>
            <a:r>
              <a:rPr lang="en-US" sz="2800" dirty="0" smtClean="0"/>
              <a:t>: ‘</a:t>
            </a:r>
            <a:r>
              <a:rPr lang="en-US" sz="2800" dirty="0"/>
              <a:t>yes’ or ‘no’. For example:</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pic>
        <p:nvPicPr>
          <p:cNvPr id="4" name="Picture 3"/>
          <p:cNvPicPr>
            <a:picLocks noChangeAspect="1"/>
          </p:cNvPicPr>
          <p:nvPr/>
        </p:nvPicPr>
        <p:blipFill rotWithShape="1">
          <a:blip r:embed="rId3"/>
          <a:srcRect l="22438" t="17188" r="23226" b="8000"/>
          <a:stretch/>
        </p:blipFill>
        <p:spPr>
          <a:xfrm>
            <a:off x="3851920" y="1196751"/>
            <a:ext cx="5040560" cy="4800533"/>
          </a:xfrm>
          <a:prstGeom prst="rect">
            <a:avLst/>
          </a:prstGeom>
        </p:spPr>
      </p:pic>
    </p:spTree>
    <p:extLst>
      <p:ext uri="{BB962C8B-B14F-4D97-AF65-F5344CB8AC3E}">
        <p14:creationId xmlns:p14="http://schemas.microsoft.com/office/powerpoint/2010/main" val="3518679224"/>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1815882"/>
          </a:xfrm>
          <a:prstGeom prst="rect">
            <a:avLst/>
          </a:prstGeom>
        </p:spPr>
        <p:txBody>
          <a:bodyPr wrap="square">
            <a:spAutoFit/>
          </a:bodyPr>
          <a:lstStyle/>
          <a:p>
            <a:pPr>
              <a:buClr>
                <a:srgbClr val="0070C0"/>
              </a:buClr>
            </a:pPr>
            <a:r>
              <a:rPr lang="en-US" sz="2800" b="1" dirty="0" smtClean="0">
                <a:solidFill>
                  <a:srgbClr val="C00000"/>
                </a:solidFill>
              </a:rPr>
              <a:t>Decision </a:t>
            </a:r>
            <a:r>
              <a:rPr lang="en-US" sz="2800" b="1" dirty="0">
                <a:solidFill>
                  <a:srgbClr val="C00000"/>
                </a:solidFill>
              </a:rPr>
              <a:t>diamonds and selection</a:t>
            </a:r>
          </a:p>
          <a:p>
            <a:pPr marL="400050" indent="-400050">
              <a:buClr>
                <a:srgbClr val="0070C0"/>
              </a:buClr>
              <a:buFont typeface="Wingdings 3" panose="05040102010807070707" pitchFamily="18" charset="2"/>
              <a:buChar char=""/>
            </a:pPr>
            <a:r>
              <a:rPr lang="en-US" sz="2800" dirty="0"/>
              <a:t>Computer scientists have adapted this flowchart shape so that it can more easily represent modern multiple choices </a:t>
            </a:r>
            <a:r>
              <a:rPr lang="en-US" sz="2800" dirty="0" smtClean="0"/>
              <a:t>like this</a:t>
            </a:r>
            <a:r>
              <a:rPr lang="en-US" sz="2800" dirty="0"/>
              <a:t>:</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pic>
        <p:nvPicPr>
          <p:cNvPr id="3" name="Picture 2"/>
          <p:cNvPicPr>
            <a:picLocks noChangeAspect="1"/>
          </p:cNvPicPr>
          <p:nvPr/>
        </p:nvPicPr>
        <p:blipFill rotWithShape="1">
          <a:blip r:embed="rId3"/>
          <a:srcRect l="32675" t="30313" r="35037" b="31082"/>
          <a:stretch/>
        </p:blipFill>
        <p:spPr>
          <a:xfrm>
            <a:off x="2051719" y="2924944"/>
            <a:ext cx="5118897" cy="3672408"/>
          </a:xfrm>
          <a:prstGeom prst="rect">
            <a:avLst/>
          </a:prstGeom>
        </p:spPr>
      </p:pic>
    </p:spTree>
    <p:extLst>
      <p:ext uri="{BB962C8B-B14F-4D97-AF65-F5344CB8AC3E}">
        <p14:creationId xmlns:p14="http://schemas.microsoft.com/office/powerpoint/2010/main" val="3424615126"/>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4104455" cy="5262979"/>
          </a:xfrm>
          <a:prstGeom prst="rect">
            <a:avLst/>
          </a:prstGeom>
        </p:spPr>
        <p:txBody>
          <a:bodyPr wrap="square">
            <a:spAutoFit/>
          </a:bodyPr>
          <a:lstStyle/>
          <a:p>
            <a:pPr>
              <a:buClr>
                <a:srgbClr val="0070C0"/>
              </a:buClr>
            </a:pPr>
            <a:r>
              <a:rPr lang="en-US" sz="2800" b="1" dirty="0" smtClean="0">
                <a:solidFill>
                  <a:srgbClr val="C00000"/>
                </a:solidFill>
              </a:rPr>
              <a:t>Decision </a:t>
            </a:r>
            <a:r>
              <a:rPr lang="en-US" sz="2800" b="1" dirty="0">
                <a:solidFill>
                  <a:srgbClr val="C00000"/>
                </a:solidFill>
              </a:rPr>
              <a:t>diamonds and selection</a:t>
            </a:r>
          </a:p>
          <a:p>
            <a:pPr marL="457200" indent="-457200">
              <a:buClr>
                <a:srgbClr val="0070C0"/>
              </a:buClr>
              <a:buFont typeface="Wingdings 3" panose="05040102010807070707" pitchFamily="18" charset="2"/>
              <a:buChar char=""/>
            </a:pPr>
            <a:r>
              <a:rPr lang="en-US" sz="2800" dirty="0"/>
              <a:t>You can use a multiple ‘if’ selection. Every ‘if’ selection checks to see if the answer is equal to its condition. </a:t>
            </a:r>
            <a:endParaRPr lang="en-US" sz="2800" dirty="0" smtClean="0"/>
          </a:p>
          <a:p>
            <a:pPr marL="457200" indent="-457200">
              <a:buClr>
                <a:srgbClr val="0070C0"/>
              </a:buClr>
              <a:buFont typeface="Wingdings 3" panose="05040102010807070707" pitchFamily="18" charset="2"/>
              <a:buChar char=""/>
            </a:pPr>
            <a:r>
              <a:rPr lang="en-US" sz="2800" dirty="0" smtClean="0"/>
              <a:t>If the condition </a:t>
            </a:r>
            <a:r>
              <a:rPr lang="en-US" sz="2800" dirty="0"/>
              <a:t>is met then the code will be run. In Scratch it would look like this:</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pic>
        <p:nvPicPr>
          <p:cNvPr id="2" name="Picture 1"/>
          <p:cNvPicPr>
            <a:picLocks noChangeAspect="1"/>
          </p:cNvPicPr>
          <p:nvPr/>
        </p:nvPicPr>
        <p:blipFill rotWithShape="1">
          <a:blip r:embed="rId3"/>
          <a:srcRect l="24013" t="18500" r="24800" b="9312"/>
          <a:stretch/>
        </p:blipFill>
        <p:spPr>
          <a:xfrm>
            <a:off x="4211960" y="1196752"/>
            <a:ext cx="4680520" cy="3744416"/>
          </a:xfrm>
          <a:prstGeom prst="rect">
            <a:avLst/>
          </a:prstGeom>
        </p:spPr>
      </p:pic>
      <p:sp>
        <p:nvSpPr>
          <p:cNvPr id="6" name="Rectangle 20"/>
          <p:cNvSpPr/>
          <p:nvPr/>
        </p:nvSpPr>
        <p:spPr>
          <a:xfrm>
            <a:off x="4283968" y="5067833"/>
            <a:ext cx="4604057" cy="1633395"/>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Debug</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The process of correcting code to fix mistakes.</a:t>
            </a:r>
            <a:endParaRPr lang="en-GB" sz="24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00851" y="4945223"/>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027663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sp>
        <p:nvSpPr>
          <p:cNvPr id="5" name="Rectangle 11"/>
          <p:cNvSpPr/>
          <p:nvPr/>
        </p:nvSpPr>
        <p:spPr>
          <a:xfrm>
            <a:off x="251520" y="3978500"/>
            <a:ext cx="8663410" cy="247483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028700" indent="-1028700">
              <a:buClr>
                <a:srgbClr val="C00000"/>
              </a:buClr>
              <a:tabLst>
                <a:tab pos="2070100" algn="l"/>
                <a:tab pos="3863975" algn="l"/>
              </a:tabLst>
            </a:pPr>
            <a:r>
              <a:rPr lang="en-US" sz="3600" b="1" dirty="0" smtClean="0">
                <a:solidFill>
                  <a:srgbClr val="002060"/>
                </a:solidFill>
                <a:latin typeface="Arial" panose="020B0604020202020204" pitchFamily="34" charset="0"/>
                <a:cs typeface="Arial" panose="020B0604020202020204" pitchFamily="34" charset="0"/>
              </a:rPr>
              <a:t>Think-IT</a:t>
            </a:r>
            <a:endParaRPr lang="en-US" sz="3600" b="1" dirty="0">
              <a:solidFill>
                <a:srgbClr val="002060"/>
              </a:solidFill>
              <a:latin typeface="Arial" panose="020B0604020202020204" pitchFamily="34" charset="0"/>
              <a:cs typeface="Arial" panose="020B0604020202020204" pitchFamily="34" charset="0"/>
            </a:endParaRPr>
          </a:p>
          <a:p>
            <a:pPr marL="1485900" indent="-1485900">
              <a:buClr>
                <a:srgbClr val="C00000"/>
              </a:buClr>
              <a:tabLst>
                <a:tab pos="2070100" algn="l"/>
                <a:tab pos="3863975" algn="l"/>
                <a:tab pos="5468938" algn="l"/>
                <a:tab pos="6815138" algn="l"/>
              </a:tabLst>
            </a:pPr>
            <a:r>
              <a:rPr lang="en-US" sz="3600" b="1" dirty="0">
                <a:solidFill>
                  <a:srgbClr val="000000"/>
                </a:solidFill>
                <a:latin typeface="Arial" panose="020B0604020202020204" pitchFamily="34" charset="0"/>
                <a:cs typeface="Arial" panose="020B0604020202020204" pitchFamily="34" charset="0"/>
              </a:rPr>
              <a:t>11.2.2</a:t>
            </a:r>
            <a:r>
              <a:rPr lang="en-US" sz="3600" dirty="0">
                <a:solidFill>
                  <a:srgbClr val="000000"/>
                </a:solidFill>
                <a:latin typeface="Arial" panose="020B0604020202020204" pitchFamily="34" charset="0"/>
                <a:cs typeface="Arial" panose="020B0604020202020204" pitchFamily="34" charset="0"/>
              </a:rPr>
              <a:t> </a:t>
            </a:r>
            <a:r>
              <a:rPr lang="en-US" sz="3600" dirty="0" smtClean="0">
                <a:solidFill>
                  <a:srgbClr val="000000"/>
                </a:solidFill>
                <a:latin typeface="Arial" panose="020B0604020202020204" pitchFamily="34" charset="0"/>
                <a:cs typeface="Arial" panose="020B0604020202020204" pitchFamily="34" charset="0"/>
              </a:rPr>
              <a:t>	Is </a:t>
            </a:r>
            <a:r>
              <a:rPr lang="en-US" sz="3600" dirty="0">
                <a:solidFill>
                  <a:srgbClr val="000000"/>
                </a:solidFill>
                <a:latin typeface="Arial" panose="020B0604020202020204" pitchFamily="34" charset="0"/>
                <a:cs typeface="Arial" panose="020B0604020202020204" pitchFamily="34" charset="0"/>
              </a:rPr>
              <a:t>there a problem with the multiple ‘if’ approach described above?</a:t>
            </a:r>
            <a:endParaRPr lang="en-US" sz="3600" dirty="0" smtClean="0">
              <a:solidFill>
                <a:srgbClr val="000000"/>
              </a:solidFill>
              <a:latin typeface="Arial" panose="020B0604020202020204" pitchFamily="34" charset="0"/>
              <a:cs typeface="Arial" panose="020B0604020202020204" pitchFamily="34" charset="0"/>
            </a:endParaRPr>
          </a:p>
        </p:txBody>
      </p:sp>
      <p:sp>
        <p:nvSpPr>
          <p:cNvPr id="6" name="Oval 5"/>
          <p:cNvSpPr/>
          <p:nvPr/>
        </p:nvSpPr>
        <p:spPr>
          <a:xfrm rot="1949270">
            <a:off x="8574342" y="3833783"/>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7" name="Rectangle 24"/>
          <p:cNvSpPr/>
          <p:nvPr/>
        </p:nvSpPr>
        <p:spPr>
          <a:xfrm>
            <a:off x="251520" y="1192452"/>
            <a:ext cx="8660274" cy="2524580"/>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956">
                <a:moveTo>
                  <a:pt x="0" y="0"/>
                </a:moveTo>
                <a:lnTo>
                  <a:pt x="8708512" y="0"/>
                </a:lnTo>
                <a:lnTo>
                  <a:pt x="8708512" y="901336"/>
                </a:lnTo>
                <a:cubicBezTo>
                  <a:pt x="5368012" y="999027"/>
                  <a:pt x="2965361" y="885705"/>
                  <a:pt x="93785" y="842720"/>
                </a:cubicBezTo>
                <a:cubicBezTo>
                  <a:pt x="-31262" y="714213"/>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3600" b="1" dirty="0" smtClean="0">
                <a:solidFill>
                  <a:srgbClr val="C00000"/>
                </a:solidFill>
                <a:latin typeface="Arial" panose="020B0604020202020204" pitchFamily="34" charset="0"/>
                <a:cs typeface="Arial" panose="020B0604020202020204" pitchFamily="34" charset="0"/>
              </a:rPr>
              <a:t>Plan-IT</a:t>
            </a:r>
            <a:endParaRPr lang="en-US" sz="3600" b="1" dirty="0">
              <a:solidFill>
                <a:srgbClr val="C00000"/>
              </a:solidFill>
              <a:latin typeface="Arial" panose="020B0604020202020204" pitchFamily="34" charset="0"/>
              <a:cs typeface="Arial" panose="020B0604020202020204" pitchFamily="34" charset="0"/>
            </a:endParaRPr>
          </a:p>
          <a:p>
            <a:pPr marL="1485900" indent="-1485900">
              <a:buClr>
                <a:srgbClr val="C00000"/>
              </a:buClr>
              <a:tabLst>
                <a:tab pos="2420938" algn="l"/>
              </a:tabLst>
            </a:pPr>
            <a:r>
              <a:rPr lang="en-US" sz="3600" b="1" dirty="0" smtClean="0">
                <a:solidFill>
                  <a:srgbClr val="000000"/>
                </a:solidFill>
                <a:latin typeface="Arial" panose="020B0604020202020204" pitchFamily="34" charset="0"/>
                <a:cs typeface="Arial" panose="020B0604020202020204" pitchFamily="34" charset="0"/>
              </a:rPr>
              <a:t>11.2.3</a:t>
            </a:r>
            <a:r>
              <a:rPr lang="en-US" sz="3600" dirty="0" smtClean="0">
                <a:solidFill>
                  <a:srgbClr val="000000"/>
                </a:solidFill>
                <a:latin typeface="Arial" panose="020B0604020202020204" pitchFamily="34" charset="0"/>
                <a:cs typeface="Arial" panose="020B0604020202020204" pitchFamily="34" charset="0"/>
              </a:rPr>
              <a:t>	Plan </a:t>
            </a:r>
            <a:r>
              <a:rPr lang="en-US" sz="3600" dirty="0">
                <a:solidFill>
                  <a:srgbClr val="000000"/>
                </a:solidFill>
                <a:latin typeface="Arial" panose="020B0604020202020204" pitchFamily="34" charset="0"/>
                <a:cs typeface="Arial" panose="020B0604020202020204" pitchFamily="34" charset="0"/>
              </a:rPr>
              <a:t>a calculator program in which the user can choose which </a:t>
            </a:r>
            <a:r>
              <a:rPr lang="en-US" sz="3600" dirty="0" err="1">
                <a:solidFill>
                  <a:srgbClr val="000000"/>
                </a:solidFill>
                <a:latin typeface="Arial" panose="020B0604020202020204" pitchFamily="34" charset="0"/>
                <a:cs typeface="Arial" panose="020B0604020202020204" pitchFamily="34" charset="0"/>
              </a:rPr>
              <a:t>maths</a:t>
            </a:r>
            <a:r>
              <a:rPr lang="en-US" sz="3600" dirty="0">
                <a:solidFill>
                  <a:srgbClr val="000000"/>
                </a:solidFill>
                <a:latin typeface="Arial" panose="020B0604020202020204" pitchFamily="34" charset="0"/>
                <a:cs typeface="Arial" panose="020B0604020202020204" pitchFamily="34" charset="0"/>
              </a:rPr>
              <a:t> operation (+, –, * or /) to use.</a:t>
            </a:r>
            <a:endParaRPr lang="en-GB" sz="3600" b="1"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497372">
            <a:off x="8577572" y="1079759"/>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13363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sp>
        <p:nvSpPr>
          <p:cNvPr id="9" name="Rectangle 14"/>
          <p:cNvSpPr/>
          <p:nvPr/>
        </p:nvSpPr>
        <p:spPr>
          <a:xfrm>
            <a:off x="179512" y="1169580"/>
            <a:ext cx="8708512" cy="5488745"/>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11.2.4</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Use </a:t>
            </a:r>
            <a:r>
              <a:rPr lang="en-US" sz="2200" dirty="0">
                <a:solidFill>
                  <a:srgbClr val="000000"/>
                </a:solidFill>
                <a:latin typeface="Arial" panose="020B0604020202020204" pitchFamily="34" charset="0"/>
                <a:cs typeface="Arial" panose="020B0604020202020204" pitchFamily="34" charset="0"/>
              </a:rPr>
              <a:t>your plan to create a calculator program that uses selection, in a graphical programming language of </a:t>
            </a:r>
            <a:r>
              <a:rPr lang="en-US" sz="2200" dirty="0" smtClean="0">
                <a:solidFill>
                  <a:srgbClr val="000000"/>
                </a:solidFill>
                <a:latin typeface="Arial" panose="020B0604020202020204" pitchFamily="34" charset="0"/>
                <a:cs typeface="Arial" panose="020B0604020202020204" pitchFamily="34" charset="0"/>
              </a:rPr>
              <a:t>your choice</a:t>
            </a:r>
            <a:r>
              <a:rPr lang="en-US" sz="2200" dirty="0">
                <a:solidFill>
                  <a:srgbClr val="000000"/>
                </a:solidFill>
                <a:latin typeface="Arial" panose="020B0604020202020204" pitchFamily="34" charset="0"/>
                <a:cs typeface="Arial" panose="020B0604020202020204" pitchFamily="34" charset="0"/>
              </a:rPr>
              <a:t>. Don’t forget to test and </a:t>
            </a:r>
            <a:r>
              <a:rPr lang="en-US" sz="2200" b="1" dirty="0">
                <a:solidFill>
                  <a:schemeClr val="accent1"/>
                </a:solidFill>
                <a:latin typeface="Arial" panose="020B0604020202020204" pitchFamily="34" charset="0"/>
                <a:cs typeface="Arial" panose="020B0604020202020204" pitchFamily="34" charset="0"/>
              </a:rPr>
              <a:t>debug</a:t>
            </a:r>
            <a:r>
              <a:rPr lang="en-US" sz="2200" dirty="0">
                <a:solidFill>
                  <a:schemeClr val="accent1"/>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small parts of your code as you create it.</a:t>
            </a:r>
          </a:p>
          <a:p>
            <a:pPr marL="971550" indent="-971550">
              <a:buClr>
                <a:srgbClr val="C00000"/>
              </a:buClr>
              <a:tabLst>
                <a:tab pos="2420938" algn="l"/>
              </a:tabLst>
            </a:pPr>
            <a:r>
              <a:rPr lang="en-US" sz="2200" dirty="0" smtClean="0">
                <a:solidFill>
                  <a:srgbClr val="000000"/>
                </a:solidFill>
                <a:latin typeface="Arial" panose="020B0604020202020204" pitchFamily="34" charset="0"/>
                <a:cs typeface="Arial" panose="020B0604020202020204" pitchFamily="34" charset="0"/>
              </a:rPr>
              <a:t>	Mistakes </a:t>
            </a:r>
            <a:r>
              <a:rPr lang="en-US" sz="2200" dirty="0">
                <a:solidFill>
                  <a:srgbClr val="000000"/>
                </a:solidFill>
                <a:latin typeface="Arial" panose="020B0604020202020204" pitchFamily="34" charset="0"/>
                <a:cs typeface="Arial" panose="020B0604020202020204" pitchFamily="34" charset="0"/>
              </a:rPr>
              <a:t>(bugs) are a common part of programming. Finding errors and fixing them is a real skill. Try to work </a:t>
            </a:r>
            <a:r>
              <a:rPr lang="en-US" sz="2200" dirty="0" smtClean="0">
                <a:solidFill>
                  <a:srgbClr val="000000"/>
                </a:solidFill>
                <a:latin typeface="Arial" panose="020B0604020202020204" pitchFamily="34" charset="0"/>
                <a:cs typeface="Arial" panose="020B0604020202020204" pitchFamily="34" charset="0"/>
              </a:rPr>
              <a:t>out what </a:t>
            </a:r>
            <a:r>
              <a:rPr lang="en-US" sz="2200" dirty="0">
                <a:solidFill>
                  <a:srgbClr val="000000"/>
                </a:solidFill>
                <a:latin typeface="Arial" panose="020B0604020202020204" pitchFamily="34" charset="0"/>
                <a:cs typeface="Arial" panose="020B0604020202020204" pitchFamily="34" charset="0"/>
              </a:rPr>
              <a:t>part of your program is causing the problem. If a classmate or your teacher has working code, compare </a:t>
            </a:r>
            <a:r>
              <a:rPr lang="en-US" sz="2200" dirty="0" smtClean="0">
                <a:solidFill>
                  <a:srgbClr val="000000"/>
                </a:solidFill>
                <a:latin typeface="Arial" panose="020B0604020202020204" pitchFamily="34" charset="0"/>
                <a:cs typeface="Arial" panose="020B0604020202020204" pitchFamily="34" charset="0"/>
              </a:rPr>
              <a:t>yours with theirs and try and spot the difference. </a:t>
            </a:r>
          </a:p>
          <a:p>
            <a:pPr marL="971550" indent="-971550">
              <a:buClr>
                <a:srgbClr val="C00000"/>
              </a:buClr>
              <a:tabLst>
                <a:tab pos="2420938" algn="l"/>
              </a:tabLst>
            </a:pPr>
            <a:r>
              <a:rPr lang="en-US" sz="2200" dirty="0" smtClean="0">
                <a:solidFill>
                  <a:srgbClr val="000000"/>
                </a:solidFill>
                <a:latin typeface="Arial" panose="020B0604020202020204" pitchFamily="34" charset="0"/>
                <a:cs typeface="Arial" panose="020B0604020202020204" pitchFamily="34" charset="0"/>
              </a:rPr>
              <a:t>	Try reading the code out loud to see if it makes sense in the context of what </a:t>
            </a:r>
            <a:r>
              <a:rPr lang="en-US" sz="2200" dirty="0">
                <a:solidFill>
                  <a:srgbClr val="000000"/>
                </a:solidFill>
                <a:latin typeface="Arial" panose="020B0604020202020204" pitchFamily="34" charset="0"/>
                <a:cs typeface="Arial" panose="020B0604020202020204" pitchFamily="34" charset="0"/>
              </a:rPr>
              <a:t>you are trying to achieve. Get a classmate to work with you; sometimes you can’t see your own mistakes. </a:t>
            </a:r>
            <a:r>
              <a:rPr lang="en-US" sz="2200" dirty="0" smtClean="0">
                <a:solidFill>
                  <a:srgbClr val="000000"/>
                </a:solidFill>
                <a:latin typeface="Arial" panose="020B0604020202020204" pitchFamily="34" charset="0"/>
                <a:cs typeface="Arial" panose="020B0604020202020204" pitchFamily="34" charset="0"/>
              </a:rPr>
              <a:t>Or try </a:t>
            </a:r>
            <a:r>
              <a:rPr lang="en-US" sz="2200" dirty="0">
                <a:solidFill>
                  <a:srgbClr val="000000"/>
                </a:solidFill>
                <a:latin typeface="Arial" panose="020B0604020202020204" pitchFamily="34" charset="0"/>
                <a:cs typeface="Arial" panose="020B0604020202020204" pitchFamily="34" charset="0"/>
              </a:rPr>
              <a:t>running your code one block at a time to see if that isolates the problem.</a:t>
            </a:r>
            <a:endParaRPr lang="en-GB" sz="22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574342" y="1068349"/>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1395506"/>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3888431" cy="5632311"/>
          </a:xfrm>
          <a:prstGeom prst="rect">
            <a:avLst/>
          </a:prstGeom>
        </p:spPr>
        <p:txBody>
          <a:bodyPr wrap="square">
            <a:spAutoFit/>
          </a:bodyPr>
          <a:lstStyle/>
          <a:p>
            <a:pPr>
              <a:buClr>
                <a:srgbClr val="0070C0"/>
              </a:buClr>
            </a:pPr>
            <a:r>
              <a:rPr lang="en-US" sz="2250" b="1" dirty="0" smtClean="0">
                <a:solidFill>
                  <a:srgbClr val="C00000"/>
                </a:solidFill>
              </a:rPr>
              <a:t>Commenting Code</a:t>
            </a:r>
            <a:endParaRPr lang="en-US" sz="2250" b="1" dirty="0">
              <a:solidFill>
                <a:srgbClr val="C00000"/>
              </a:solidFill>
            </a:endParaRPr>
          </a:p>
          <a:p>
            <a:pPr marL="400050" indent="-400050">
              <a:buClr>
                <a:srgbClr val="0070C0"/>
              </a:buClr>
              <a:buFont typeface="Wingdings 3" panose="05040102010807070707" pitchFamily="18" charset="2"/>
              <a:buChar char=""/>
            </a:pPr>
            <a:r>
              <a:rPr lang="en-US" sz="2250" dirty="0"/>
              <a:t>Programming is often carried out collaboratively, so it is important to have a method of communicating with the </a:t>
            </a:r>
            <a:r>
              <a:rPr lang="en-US" sz="2250" dirty="0" smtClean="0"/>
              <a:t>other people </a:t>
            </a:r>
            <a:r>
              <a:rPr lang="en-US" sz="2250" dirty="0"/>
              <a:t>working on the project. </a:t>
            </a:r>
            <a:endParaRPr lang="en-US" sz="2250" dirty="0" smtClean="0"/>
          </a:p>
          <a:p>
            <a:pPr marL="400050" indent="-400050">
              <a:buClr>
                <a:srgbClr val="0070C0"/>
              </a:buClr>
              <a:buFont typeface="Wingdings 3" panose="05040102010807070707" pitchFamily="18" charset="2"/>
              <a:buChar char=""/>
            </a:pPr>
            <a:r>
              <a:rPr lang="en-US" sz="2250" dirty="0" smtClean="0"/>
              <a:t>Commenting </a:t>
            </a:r>
            <a:r>
              <a:rPr lang="en-US" sz="2250" dirty="0"/>
              <a:t>code is the name given to the process of leaving notes in the code to </a:t>
            </a:r>
            <a:r>
              <a:rPr lang="en-US" sz="2250" dirty="0" smtClean="0"/>
              <a:t>remind yourself </a:t>
            </a:r>
            <a:r>
              <a:rPr lang="en-US" sz="2250" dirty="0"/>
              <a:t>or help others understand why things have been done in a particular way.</a:t>
            </a:r>
          </a:p>
        </p:txBody>
      </p:sp>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pic>
        <p:nvPicPr>
          <p:cNvPr id="3" name="Picture 2"/>
          <p:cNvPicPr>
            <a:picLocks noChangeAspect="1"/>
          </p:cNvPicPr>
          <p:nvPr/>
        </p:nvPicPr>
        <p:blipFill rotWithShape="1">
          <a:blip r:embed="rId3"/>
          <a:srcRect l="9051" t="15875" r="24013" b="6688"/>
          <a:stretch/>
        </p:blipFill>
        <p:spPr>
          <a:xfrm>
            <a:off x="4067945" y="1196752"/>
            <a:ext cx="4896544" cy="3729032"/>
          </a:xfrm>
          <a:prstGeom prst="rect">
            <a:avLst/>
          </a:prstGeom>
        </p:spPr>
      </p:pic>
      <p:sp>
        <p:nvSpPr>
          <p:cNvPr id="8" name="TextBox 7"/>
          <p:cNvSpPr txBox="1"/>
          <p:nvPr/>
        </p:nvSpPr>
        <p:spPr>
          <a:xfrm>
            <a:off x="4067943" y="4961200"/>
            <a:ext cx="4896545" cy="1708160"/>
          </a:xfrm>
          <a:prstGeom prst="rect">
            <a:avLst/>
          </a:prstGeom>
          <a:noFill/>
        </p:spPr>
        <p:txBody>
          <a:bodyPr wrap="square" rtlCol="0">
            <a:spAutoFit/>
          </a:bodyPr>
          <a:lstStyle/>
          <a:p>
            <a:pPr indent="457200">
              <a:buClr>
                <a:srgbClr val="C00000"/>
              </a:buClr>
              <a:buSzPct val="80000"/>
              <a:buFont typeface="Arial" panose="020B0604020202020204" pitchFamily="34" charset="0"/>
              <a:buChar char="▲"/>
            </a:pPr>
            <a:r>
              <a:rPr lang="en-GB" sz="2100" dirty="0" smtClean="0"/>
              <a:t>In Scratch 2.0, you can add comments to the program by right-clicking in the script area, but away from the script itself, and then selecting ‘add comment’.</a:t>
            </a:r>
            <a:endParaRPr lang="en-GB" sz="2100" dirty="0"/>
          </a:p>
        </p:txBody>
      </p:sp>
    </p:spTree>
    <p:extLst>
      <p:ext uri="{BB962C8B-B14F-4D97-AF65-F5344CB8AC3E}">
        <p14:creationId xmlns:p14="http://schemas.microsoft.com/office/powerpoint/2010/main" val="1317583338"/>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55576" y="1103833"/>
            <a:ext cx="4536504" cy="5632311"/>
          </a:xfrm>
          <a:prstGeom prst="rect">
            <a:avLst/>
          </a:prstGeom>
        </p:spPr>
        <p:txBody>
          <a:bodyPr wrap="square">
            <a:spAutoFit/>
          </a:bodyPr>
          <a:lstStyle/>
          <a:p>
            <a:pPr>
              <a:buClr>
                <a:srgbClr val="0070C0"/>
              </a:buClr>
            </a:pPr>
            <a:r>
              <a:rPr lang="en-US" sz="2000" b="1" dirty="0" smtClean="0">
                <a:solidFill>
                  <a:srgbClr val="C00000"/>
                </a:solidFill>
              </a:rPr>
              <a:t>Menu interfaces</a:t>
            </a:r>
          </a:p>
          <a:p>
            <a:pPr marL="347663" indent="-347663">
              <a:buClr>
                <a:srgbClr val="0070C0"/>
              </a:buClr>
              <a:buFont typeface="Wingdings 3" panose="05040102010807070707" pitchFamily="18" charset="2"/>
              <a:buChar char=""/>
            </a:pPr>
            <a:r>
              <a:rPr lang="en-US" sz="2000" dirty="0" smtClean="0"/>
              <a:t>A menu interface uses toolbars and keyboard shortcuts to communicate with the operating system. Menu interfaces come in various different forms, including roll over, pop up, pull down or drop-down menus. The right click function on a mouse is an example of a menu interface.</a:t>
            </a:r>
          </a:p>
          <a:p>
            <a:pPr>
              <a:buClr>
                <a:srgbClr val="0070C0"/>
              </a:buClr>
            </a:pPr>
            <a:r>
              <a:rPr lang="en-US" sz="2000" b="1" dirty="0" smtClean="0">
                <a:solidFill>
                  <a:srgbClr val="C00000"/>
                </a:solidFill>
              </a:rPr>
              <a:t>Forms Interface</a:t>
            </a:r>
          </a:p>
          <a:p>
            <a:pPr marL="347663" indent="-347663">
              <a:buClr>
                <a:srgbClr val="0070C0"/>
              </a:buClr>
              <a:buFont typeface="Wingdings 3" panose="05040102010807070707" pitchFamily="18" charset="2"/>
              <a:buChar char=""/>
            </a:pPr>
            <a:r>
              <a:rPr lang="en-US" sz="2000" dirty="0" smtClean="0"/>
              <a:t>A forms interface is often used when extra information, which must be supplied by the user, is required to complete the action</a:t>
            </a:r>
            <a:r>
              <a:rPr lang="en-US" sz="2000" dirty="0"/>
              <a:t>. For example, when you click on ‘Save as…’ you are presented with a form that asks you to supply a filename </a:t>
            </a:r>
            <a:r>
              <a:rPr lang="en-US" sz="2000" dirty="0" smtClean="0"/>
              <a:t>and location </a:t>
            </a:r>
            <a:r>
              <a:rPr lang="en-US" sz="2000" dirty="0"/>
              <a:t>for the file to be saved.</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3" name="Picture 2"/>
          <p:cNvPicPr>
            <a:picLocks noChangeAspect="1"/>
          </p:cNvPicPr>
          <p:nvPr/>
        </p:nvPicPr>
        <p:blipFill rotWithShape="1">
          <a:blip r:embed="rId3"/>
          <a:srcRect l="32675" t="35563" r="34250" b="23751"/>
          <a:stretch/>
        </p:blipFill>
        <p:spPr>
          <a:xfrm>
            <a:off x="5330337" y="1124743"/>
            <a:ext cx="3634152" cy="2682350"/>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rotWithShape="1">
          <a:blip r:embed="rId4"/>
          <a:srcRect l="33463" t="44750" r="34250" b="27688"/>
          <a:stretch/>
        </p:blipFill>
        <p:spPr>
          <a:xfrm>
            <a:off x="5326851" y="4158108"/>
            <a:ext cx="3637637" cy="18631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89106472"/>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dirty="0" smtClean="0"/>
              <a:t>11.2 </a:t>
            </a:r>
            <a:r>
              <a:rPr lang="en-US" dirty="0"/>
              <a:t>– </a:t>
            </a:r>
            <a:r>
              <a:rPr lang="en-US" dirty="0" smtClean="0"/>
              <a:t>Programming Operations</a:t>
            </a:r>
            <a:endParaRPr lang="en-GB" b="1" dirty="0" smtClean="0"/>
          </a:p>
        </p:txBody>
      </p:sp>
      <p:sp>
        <p:nvSpPr>
          <p:cNvPr id="6" name="Rectangle 20"/>
          <p:cNvSpPr/>
          <p:nvPr/>
        </p:nvSpPr>
        <p:spPr>
          <a:xfrm>
            <a:off x="212998" y="3186332"/>
            <a:ext cx="8708513" cy="3508952"/>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49355"/>
              <a:gd name="connsiteX1" fmla="*/ 8708513 w 8708513"/>
              <a:gd name="connsiteY1" fmla="*/ 0 h 949355"/>
              <a:gd name="connsiteX2" fmla="*/ 8708513 w 8708513"/>
              <a:gd name="connsiteY2" fmla="*/ 887849 h 949355"/>
              <a:gd name="connsiteX3" fmla="*/ 86458 w 8708513"/>
              <a:gd name="connsiteY3" fmla="*/ 887927 h 949355"/>
              <a:gd name="connsiteX4" fmla="*/ 0 w 8708513"/>
              <a:gd name="connsiteY4" fmla="*/ 0 h 949355"/>
              <a:gd name="connsiteX0" fmla="*/ 0 w 8708513"/>
              <a:gd name="connsiteY0" fmla="*/ 0 h 927487"/>
              <a:gd name="connsiteX1" fmla="*/ 8708513 w 8708513"/>
              <a:gd name="connsiteY1" fmla="*/ 0 h 927487"/>
              <a:gd name="connsiteX2" fmla="*/ 8708513 w 8708513"/>
              <a:gd name="connsiteY2" fmla="*/ 887849 h 927487"/>
              <a:gd name="connsiteX3" fmla="*/ 86458 w 8708513"/>
              <a:gd name="connsiteY3" fmla="*/ 887927 h 927487"/>
              <a:gd name="connsiteX4" fmla="*/ 0 w 8708513"/>
              <a:gd name="connsiteY4" fmla="*/ 0 h 927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27487">
                <a:moveTo>
                  <a:pt x="0" y="0"/>
                </a:moveTo>
                <a:lnTo>
                  <a:pt x="8708513" y="0"/>
                </a:lnTo>
                <a:lnTo>
                  <a:pt x="8708513" y="887849"/>
                </a:lnTo>
                <a:cubicBezTo>
                  <a:pt x="5791999" y="958634"/>
                  <a:pt x="2961942" y="919189"/>
                  <a:pt x="86458" y="887927"/>
                </a:cubicBezTo>
                <a:cubicBezTo>
                  <a:pt x="12212" y="705300"/>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3600" b="1" dirty="0" smtClean="0">
                <a:solidFill>
                  <a:srgbClr val="000000"/>
                </a:solidFill>
                <a:latin typeface="Arial" panose="020B0604020202020204" pitchFamily="34" charset="0"/>
                <a:cs typeface="Arial" panose="020B0604020202020204" pitchFamily="34" charset="0"/>
              </a:rPr>
              <a:t>Key </a:t>
            </a:r>
            <a:r>
              <a:rPr lang="en-US" sz="3600" b="1" dirty="0">
                <a:solidFill>
                  <a:srgbClr val="000000"/>
                </a:solidFill>
                <a:latin typeface="Arial" panose="020B0604020202020204" pitchFamily="34" charset="0"/>
                <a:cs typeface="Arial" panose="020B0604020202020204" pitchFamily="34" charset="0"/>
              </a:rPr>
              <a:t>Term</a:t>
            </a:r>
          </a:p>
          <a:p>
            <a:pPr>
              <a:buClr>
                <a:srgbClr val="C00000"/>
              </a:buClr>
              <a:tabLst>
                <a:tab pos="2420938" algn="l"/>
              </a:tabLst>
            </a:pPr>
            <a:r>
              <a:rPr lang="en-US" sz="3600" b="1" dirty="0" smtClean="0">
                <a:solidFill>
                  <a:srgbClr val="C00000"/>
                </a:solidFill>
                <a:latin typeface="Arial" panose="020B0604020202020204" pitchFamily="34" charset="0"/>
                <a:cs typeface="Arial" panose="020B0604020202020204" pitchFamily="34" charset="0"/>
              </a:rPr>
              <a:t>Commenting </a:t>
            </a:r>
            <a:r>
              <a:rPr lang="en-US" sz="3600" b="1" dirty="0">
                <a:solidFill>
                  <a:srgbClr val="C00000"/>
                </a:solidFill>
                <a:latin typeface="Arial" panose="020B0604020202020204" pitchFamily="34" charset="0"/>
                <a:cs typeface="Arial" panose="020B0604020202020204" pitchFamily="34" charset="0"/>
              </a:rPr>
              <a:t>code: </a:t>
            </a:r>
            <a:r>
              <a:rPr lang="en-US" sz="3600" dirty="0">
                <a:solidFill>
                  <a:srgbClr val="000000"/>
                </a:solidFill>
                <a:latin typeface="Arial" panose="020B0604020202020204" pitchFamily="34" charset="0"/>
                <a:cs typeface="Arial" panose="020B0604020202020204" pitchFamily="34" charset="0"/>
              </a:rPr>
              <a:t>The name given to the process of leaving notes in the code that remind yourself or help </a:t>
            </a:r>
            <a:r>
              <a:rPr lang="en-US" sz="3600" dirty="0" smtClean="0">
                <a:solidFill>
                  <a:srgbClr val="000000"/>
                </a:solidFill>
                <a:latin typeface="Arial" panose="020B0604020202020204" pitchFamily="34" charset="0"/>
                <a:cs typeface="Arial" panose="020B0604020202020204" pitchFamily="34" charset="0"/>
              </a:rPr>
              <a:t>others understand </a:t>
            </a:r>
            <a:r>
              <a:rPr lang="en-US" sz="3600" dirty="0">
                <a:solidFill>
                  <a:srgbClr val="000000"/>
                </a:solidFill>
                <a:latin typeface="Arial" panose="020B0604020202020204" pitchFamily="34" charset="0"/>
                <a:cs typeface="Arial" panose="020B0604020202020204" pitchFamily="34" charset="0"/>
              </a:rPr>
              <a:t>why things have been done in a particular way.</a:t>
            </a:r>
            <a:endParaRPr lang="en-GB" sz="36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34337" y="3015223"/>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14"/>
          <p:cNvSpPr/>
          <p:nvPr/>
        </p:nvSpPr>
        <p:spPr>
          <a:xfrm>
            <a:off x="212998" y="1243401"/>
            <a:ext cx="8708512" cy="182555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marL="1543050" indent="-1543050">
              <a:buClr>
                <a:srgbClr val="C00000"/>
              </a:buClr>
              <a:tabLst>
                <a:tab pos="2420938" algn="l"/>
              </a:tabLst>
            </a:pPr>
            <a:r>
              <a:rPr lang="en-US" sz="3600" b="1" dirty="0" smtClean="0">
                <a:solidFill>
                  <a:srgbClr val="002060"/>
                </a:solidFill>
                <a:latin typeface="Arial" panose="020B0604020202020204" pitchFamily="34" charset="0"/>
                <a:cs typeface="Arial" panose="020B0604020202020204" pitchFamily="34" charset="0"/>
              </a:rPr>
              <a:t>Compute-IT</a:t>
            </a:r>
            <a:endParaRPr lang="en-US" sz="3600" b="1" dirty="0">
              <a:solidFill>
                <a:srgbClr val="002060"/>
              </a:solidFill>
              <a:latin typeface="Arial" panose="020B0604020202020204" pitchFamily="34" charset="0"/>
              <a:cs typeface="Arial" panose="020B0604020202020204" pitchFamily="34" charset="0"/>
            </a:endParaRPr>
          </a:p>
          <a:p>
            <a:pPr marL="1543050" indent="-1543050">
              <a:buClr>
                <a:srgbClr val="C00000"/>
              </a:buClr>
            </a:pPr>
            <a:r>
              <a:rPr lang="en-US" sz="3600" b="1" dirty="0">
                <a:solidFill>
                  <a:srgbClr val="000000"/>
                </a:solidFill>
                <a:latin typeface="Arial" panose="020B0604020202020204" pitchFamily="34" charset="0"/>
                <a:cs typeface="Arial" panose="020B0604020202020204" pitchFamily="34" charset="0"/>
              </a:rPr>
              <a:t>11.2.5 </a:t>
            </a:r>
            <a:r>
              <a:rPr lang="en-US" sz="3600" dirty="0" smtClean="0">
                <a:solidFill>
                  <a:srgbClr val="000000"/>
                </a:solidFill>
                <a:latin typeface="Arial" panose="020B0604020202020204" pitchFamily="34" charset="0"/>
                <a:cs typeface="Arial" panose="020B0604020202020204" pitchFamily="34" charset="0"/>
              </a:rPr>
              <a:t>	Comment </a:t>
            </a:r>
            <a:r>
              <a:rPr lang="en-US" sz="3600" dirty="0">
                <a:solidFill>
                  <a:srgbClr val="000000"/>
                </a:solidFill>
                <a:latin typeface="Arial" panose="020B0604020202020204" pitchFamily="34" charset="0"/>
                <a:cs typeface="Arial" panose="020B0604020202020204" pitchFamily="34" charset="0"/>
              </a:rPr>
              <a:t>the code you created for 11.2.4 Compute-IT.</a:t>
            </a:r>
            <a:endParaRPr lang="en-GB" sz="36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74342" y="1150866"/>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613787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
        <p:nvSpPr>
          <p:cNvPr id="6" name="Rectangle 20"/>
          <p:cNvSpPr/>
          <p:nvPr/>
        </p:nvSpPr>
        <p:spPr>
          <a:xfrm>
            <a:off x="212998" y="3474580"/>
            <a:ext cx="8727563" cy="3189144"/>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0371"/>
              <a:gd name="connsiteX1" fmla="*/ 8708513 w 8708513"/>
              <a:gd name="connsiteY1" fmla="*/ 0 h 950371"/>
              <a:gd name="connsiteX2" fmla="*/ 8708513 w 8708513"/>
              <a:gd name="connsiteY2" fmla="*/ 887849 h 950371"/>
              <a:gd name="connsiteX3" fmla="*/ 105508 w 8708513"/>
              <a:gd name="connsiteY3" fmla="*/ 891037 h 950371"/>
              <a:gd name="connsiteX4" fmla="*/ 0 w 8708513"/>
              <a:gd name="connsiteY4" fmla="*/ 0 h 950371"/>
              <a:gd name="connsiteX0" fmla="*/ 0 w 8727563"/>
              <a:gd name="connsiteY0" fmla="*/ 0 h 917334"/>
              <a:gd name="connsiteX1" fmla="*/ 8708513 w 8727563"/>
              <a:gd name="connsiteY1" fmla="*/ 0 h 917334"/>
              <a:gd name="connsiteX2" fmla="*/ 8727563 w 8727563"/>
              <a:gd name="connsiteY2" fmla="*/ 827573 h 917334"/>
              <a:gd name="connsiteX3" fmla="*/ 105508 w 8727563"/>
              <a:gd name="connsiteY3" fmla="*/ 891037 h 917334"/>
              <a:gd name="connsiteX4" fmla="*/ 0 w 8727563"/>
              <a:gd name="connsiteY4" fmla="*/ 0 h 917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63" h="917334">
                <a:moveTo>
                  <a:pt x="0" y="0"/>
                </a:moveTo>
                <a:lnTo>
                  <a:pt x="8708513" y="0"/>
                </a:lnTo>
                <a:lnTo>
                  <a:pt x="8727563" y="827573"/>
                </a:lnTo>
                <a:cubicBezTo>
                  <a:pt x="5887249" y="948711"/>
                  <a:pt x="2980992" y="922299"/>
                  <a:pt x="105508" y="891037"/>
                </a:cubicBezTo>
                <a:cubicBezTo>
                  <a:pt x="31262" y="708410"/>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a:solidFill>
                  <a:srgbClr val="C00000"/>
                </a:solidFill>
                <a:latin typeface="Arial" panose="020B0604020202020204" pitchFamily="34" charset="0"/>
                <a:cs typeface="Arial" panose="020B0604020202020204" pitchFamily="34" charset="0"/>
              </a:rPr>
              <a:t>Abstraction</a:t>
            </a:r>
            <a:r>
              <a:rPr lang="en-US" sz="2200" dirty="0">
                <a:solidFill>
                  <a:srgbClr val="000000"/>
                </a:solidFill>
                <a:latin typeface="Arial" panose="020B0604020202020204" pitchFamily="34" charset="0"/>
                <a:cs typeface="Arial" panose="020B0604020202020204" pitchFamily="34" charset="0"/>
              </a:rPr>
              <a:t>: </a:t>
            </a:r>
            <a:r>
              <a:rPr lang="en-US" sz="2200" b="1" dirty="0">
                <a:solidFill>
                  <a:srgbClr val="C00000"/>
                </a:solidFill>
                <a:latin typeface="Arial" panose="020B0604020202020204" pitchFamily="34" charset="0"/>
                <a:cs typeface="Arial" panose="020B0604020202020204" pitchFamily="34" charset="0"/>
              </a:rPr>
              <a:t>Procedure:</a:t>
            </a:r>
            <a:r>
              <a:rPr lang="en-US" sz="2200" dirty="0">
                <a:solidFill>
                  <a:srgbClr val="000000"/>
                </a:solidFill>
                <a:latin typeface="Arial" panose="020B0604020202020204" pitchFamily="34" charset="0"/>
                <a:cs typeface="Arial" panose="020B0604020202020204" pitchFamily="34" charset="0"/>
              </a:rPr>
              <a:t> A procedure is a sequence of </a:t>
            </a:r>
            <a:r>
              <a:rPr lang="en-US" sz="2200" dirty="0" smtClean="0">
                <a:solidFill>
                  <a:srgbClr val="000000"/>
                </a:solidFill>
                <a:latin typeface="Arial" panose="020B0604020202020204" pitchFamily="34" charset="0"/>
                <a:cs typeface="Arial" panose="020B0604020202020204" pitchFamily="34" charset="0"/>
              </a:rPr>
              <a:t>program </a:t>
            </a:r>
            <a:r>
              <a:rPr lang="en-US" sz="2200" dirty="0">
                <a:solidFill>
                  <a:srgbClr val="000000"/>
                </a:solidFill>
                <a:latin typeface="Arial" panose="020B0604020202020204" pitchFamily="34" charset="0"/>
                <a:cs typeface="Arial" panose="020B0604020202020204" pitchFamily="34" charset="0"/>
              </a:rPr>
              <a:t>instructions that have been abstracted and can be used over the </a:t>
            </a:r>
            <a:r>
              <a:rPr lang="en-US" sz="2200" dirty="0" smtClean="0">
                <a:solidFill>
                  <a:srgbClr val="000000"/>
                </a:solidFill>
                <a:latin typeface="Arial" panose="020B0604020202020204" pitchFamily="34" charset="0"/>
                <a:cs typeface="Arial" panose="020B0604020202020204" pitchFamily="34" charset="0"/>
              </a:rPr>
              <a:t>over again</a:t>
            </a:r>
            <a:r>
              <a:rPr lang="en-US" sz="2200" dirty="0">
                <a:solidFill>
                  <a:srgbClr val="000000"/>
                </a:solidFill>
                <a:latin typeface="Arial" panose="020B0604020202020204" pitchFamily="34" charset="0"/>
                <a:cs typeface="Arial" panose="020B0604020202020204" pitchFamily="34" charset="0"/>
              </a:rPr>
              <a:t>. It can accept input from other parts of the program.</a:t>
            </a:r>
          </a:p>
          <a:p>
            <a:pPr marL="285750" indent="-285750">
              <a:buClr>
                <a:srgbClr val="C00000"/>
              </a:buClr>
              <a:buFont typeface="Wingdings" panose="05000000000000000000" pitchFamily="2" charset="2"/>
              <a:buChar char="§"/>
              <a:tabLst>
                <a:tab pos="2420938" algn="l"/>
              </a:tabLst>
            </a:pPr>
            <a:r>
              <a:rPr lang="en-US" sz="2200" b="1" dirty="0">
                <a:solidFill>
                  <a:srgbClr val="C00000"/>
                </a:solidFill>
                <a:latin typeface="Arial" panose="020B0604020202020204" pitchFamily="34" charset="0"/>
                <a:cs typeface="Arial" panose="020B0604020202020204" pitchFamily="34" charset="0"/>
              </a:rPr>
              <a:t>Function:</a:t>
            </a:r>
            <a:r>
              <a:rPr lang="en-US" sz="2200" dirty="0">
                <a:solidFill>
                  <a:srgbClr val="000000"/>
                </a:solidFill>
                <a:latin typeface="Arial" panose="020B0604020202020204" pitchFamily="34" charset="0"/>
                <a:cs typeface="Arial" panose="020B0604020202020204" pitchFamily="34" charset="0"/>
              </a:rPr>
              <a:t> Like a procedure, a function is a sequence of program instructions that have been abstracted and can be </a:t>
            </a:r>
            <a:r>
              <a:rPr lang="en-US" sz="2200" dirty="0" smtClean="0">
                <a:solidFill>
                  <a:srgbClr val="000000"/>
                </a:solidFill>
                <a:latin typeface="Arial" panose="020B0604020202020204" pitchFamily="34" charset="0"/>
                <a:cs typeface="Arial" panose="020B0604020202020204" pitchFamily="34" charset="0"/>
              </a:rPr>
              <a:t>used over </a:t>
            </a:r>
            <a:r>
              <a:rPr lang="en-US" sz="2200" dirty="0">
                <a:solidFill>
                  <a:srgbClr val="000000"/>
                </a:solidFill>
                <a:latin typeface="Arial" panose="020B0604020202020204" pitchFamily="34" charset="0"/>
                <a:cs typeface="Arial" panose="020B0604020202020204" pitchFamily="34" charset="0"/>
              </a:rPr>
              <a:t>and over again. Again, like a procedure, it can accept input from other parts of the program, but it can also </a:t>
            </a:r>
            <a:r>
              <a:rPr lang="en-US" sz="2200" dirty="0" smtClean="0">
                <a:solidFill>
                  <a:srgbClr val="000000"/>
                </a:solidFill>
                <a:latin typeface="Arial" panose="020B0604020202020204" pitchFamily="34" charset="0"/>
                <a:cs typeface="Arial" panose="020B0604020202020204" pitchFamily="34" charset="0"/>
              </a:rPr>
              <a:t>return information </a:t>
            </a:r>
            <a:r>
              <a:rPr lang="en-US" sz="2200" dirty="0">
                <a:solidFill>
                  <a:srgbClr val="000000"/>
                </a:solidFill>
                <a:latin typeface="Arial" panose="020B0604020202020204" pitchFamily="34" charset="0"/>
                <a:cs typeface="Arial" panose="020B0604020202020204" pitchFamily="34" charset="0"/>
              </a:rPr>
              <a:t>to other parts of the program.</a:t>
            </a:r>
            <a:endParaRPr lang="en-GB" sz="22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34337" y="3231247"/>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22"/>
          <p:cNvSpPr/>
          <p:nvPr/>
        </p:nvSpPr>
        <p:spPr>
          <a:xfrm>
            <a:off x="179512" y="1187963"/>
            <a:ext cx="8727562" cy="2127339"/>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23311"/>
              <a:gd name="connsiteX1" fmla="*/ 8708512 w 8708512"/>
              <a:gd name="connsiteY1" fmla="*/ 0 h 823311"/>
              <a:gd name="connsiteX2" fmla="*/ 8708512 w 8708512"/>
              <a:gd name="connsiteY2" fmla="*/ 759758 h 823311"/>
              <a:gd name="connsiteX3" fmla="*/ 108439 w 8708512"/>
              <a:gd name="connsiteY3" fmla="*/ 789428 h 823311"/>
              <a:gd name="connsiteX4" fmla="*/ 0 w 8708512"/>
              <a:gd name="connsiteY4" fmla="*/ 0 h 823311"/>
              <a:gd name="connsiteX0" fmla="*/ 0 w 8746612"/>
              <a:gd name="connsiteY0" fmla="*/ 0 h 794738"/>
              <a:gd name="connsiteX1" fmla="*/ 8708512 w 8746612"/>
              <a:gd name="connsiteY1" fmla="*/ 0 h 794738"/>
              <a:gd name="connsiteX2" fmla="*/ 8746612 w 8746612"/>
              <a:gd name="connsiteY2" fmla="*/ 651694 h 794738"/>
              <a:gd name="connsiteX3" fmla="*/ 108439 w 8746612"/>
              <a:gd name="connsiteY3" fmla="*/ 789428 h 794738"/>
              <a:gd name="connsiteX4" fmla="*/ 0 w 8746612"/>
              <a:gd name="connsiteY4" fmla="*/ 0 h 794738"/>
              <a:gd name="connsiteX0" fmla="*/ 0 w 8727562"/>
              <a:gd name="connsiteY0" fmla="*/ 0 h 804514"/>
              <a:gd name="connsiteX1" fmla="*/ 8708512 w 8727562"/>
              <a:gd name="connsiteY1" fmla="*/ 0 h 804514"/>
              <a:gd name="connsiteX2" fmla="*/ 8727562 w 8727562"/>
              <a:gd name="connsiteY2" fmla="*/ 716533 h 804514"/>
              <a:gd name="connsiteX3" fmla="*/ 108439 w 8727562"/>
              <a:gd name="connsiteY3" fmla="*/ 789428 h 804514"/>
              <a:gd name="connsiteX4" fmla="*/ 0 w 8727562"/>
              <a:gd name="connsiteY4" fmla="*/ 0 h 804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62" h="804514">
                <a:moveTo>
                  <a:pt x="0" y="0"/>
                </a:moveTo>
                <a:lnTo>
                  <a:pt x="8708512" y="0"/>
                </a:lnTo>
                <a:lnTo>
                  <a:pt x="8727562" y="716533"/>
                </a:lnTo>
                <a:cubicBezTo>
                  <a:pt x="5867709" y="822041"/>
                  <a:pt x="2991738" y="812874"/>
                  <a:pt x="108439" y="789428"/>
                </a:cubicBezTo>
                <a:cubicBezTo>
                  <a:pt x="42008" y="606513"/>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A parent of one of the primary school pupils who has been using your calculator works for a large software developer.</a:t>
            </a: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They like your calculator but need it to use procedures if they are to mass-produce it as most programming languages </a:t>
            </a:r>
            <a:r>
              <a:rPr lang="en-US" sz="2200" dirty="0" smtClean="0">
                <a:solidFill>
                  <a:srgbClr val="000000"/>
                </a:solidFill>
                <a:latin typeface="Arial" panose="020B0604020202020204" pitchFamily="34" charset="0"/>
                <a:cs typeface="Arial" panose="020B0604020202020204" pitchFamily="34" charset="0"/>
              </a:rPr>
              <a:t>use procedures </a:t>
            </a:r>
            <a:r>
              <a:rPr lang="en-US" sz="2200" dirty="0">
                <a:solidFill>
                  <a:srgbClr val="000000"/>
                </a:solidFill>
                <a:latin typeface="Arial" panose="020B0604020202020204" pitchFamily="34" charset="0"/>
                <a:cs typeface="Arial" panose="020B0604020202020204" pitchFamily="34" charset="0"/>
              </a:rPr>
              <a:t>or functions.</a:t>
            </a:r>
            <a:endParaRPr lang="en-GB" sz="22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497372">
            <a:off x="8598580" y="1031242"/>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604887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3901068"/>
          </a:xfrm>
          <a:prstGeom prst="rect">
            <a:avLst/>
          </a:prstGeom>
        </p:spPr>
        <p:txBody>
          <a:bodyPr wrap="square">
            <a:spAutoFit/>
          </a:bodyPr>
          <a:lstStyle/>
          <a:p>
            <a:pPr>
              <a:buClr>
                <a:srgbClr val="0070C0"/>
              </a:buClr>
            </a:pPr>
            <a:r>
              <a:rPr lang="en-US" sz="2250" b="1" dirty="0" smtClean="0">
                <a:solidFill>
                  <a:srgbClr val="C00000"/>
                </a:solidFill>
              </a:rPr>
              <a:t>Commenting Code</a:t>
            </a:r>
            <a:endParaRPr lang="en-US" sz="2250" b="1" dirty="0">
              <a:solidFill>
                <a:srgbClr val="C00000"/>
              </a:solidFill>
            </a:endParaRPr>
          </a:p>
          <a:p>
            <a:pPr marL="400050" indent="-400050">
              <a:buClr>
                <a:srgbClr val="0070C0"/>
              </a:buClr>
              <a:buFont typeface="Wingdings 3" panose="05040102010807070707" pitchFamily="18" charset="2"/>
              <a:buChar char=""/>
            </a:pPr>
            <a:r>
              <a:rPr lang="en-US" sz="2250" b="1" dirty="0">
                <a:solidFill>
                  <a:schemeClr val="accent1"/>
                </a:solidFill>
              </a:rPr>
              <a:t>Procedures</a:t>
            </a:r>
            <a:r>
              <a:rPr lang="en-US" sz="2250" dirty="0"/>
              <a:t> and </a:t>
            </a:r>
            <a:r>
              <a:rPr lang="en-US" sz="2250" b="1" dirty="0">
                <a:solidFill>
                  <a:schemeClr val="accent1"/>
                </a:solidFill>
              </a:rPr>
              <a:t>functions</a:t>
            </a:r>
            <a:r>
              <a:rPr lang="en-US" sz="2250" dirty="0"/>
              <a:t> are sub-programs. They are sections of code that can be used over and over again. </a:t>
            </a:r>
          </a:p>
          <a:p>
            <a:pPr marL="400050" indent="-400050">
              <a:buClr>
                <a:srgbClr val="0070C0"/>
              </a:buClr>
              <a:buFont typeface="Wingdings 3" panose="05040102010807070707" pitchFamily="18" charset="2"/>
              <a:buChar char=""/>
            </a:pPr>
            <a:r>
              <a:rPr lang="en-US" sz="2250" dirty="0" smtClean="0"/>
              <a:t>Both can accept inputs, which are also called parameters, from other parts of </a:t>
            </a:r>
            <a:br>
              <a:rPr lang="en-US" sz="2250" dirty="0" smtClean="0"/>
            </a:br>
            <a:r>
              <a:rPr lang="en-US" sz="2250" dirty="0" smtClean="0"/>
              <a:t>the program, </a:t>
            </a:r>
            <a:br>
              <a:rPr lang="en-US" sz="2250" dirty="0" smtClean="0"/>
            </a:br>
            <a:r>
              <a:rPr lang="en-US" sz="2250" dirty="0" smtClean="0"/>
              <a:t>but a function </a:t>
            </a:r>
            <a:br>
              <a:rPr lang="en-US" sz="2250" dirty="0" smtClean="0"/>
            </a:br>
            <a:r>
              <a:rPr lang="en-US" sz="2250" dirty="0" smtClean="0"/>
              <a:t>can also return </a:t>
            </a:r>
            <a:br>
              <a:rPr lang="en-US" sz="2250" dirty="0" smtClean="0"/>
            </a:br>
            <a:r>
              <a:rPr lang="en-US" sz="2250" dirty="0" smtClean="0"/>
              <a:t>information to </a:t>
            </a:r>
            <a:br>
              <a:rPr lang="en-US" sz="2250" dirty="0" smtClean="0"/>
            </a:br>
            <a:r>
              <a:rPr lang="en-US" sz="2250" dirty="0" smtClean="0"/>
              <a:t>other parts of </a:t>
            </a:r>
            <a:br>
              <a:rPr lang="en-US" sz="2250" dirty="0" smtClean="0"/>
            </a:br>
            <a:r>
              <a:rPr lang="en-US" sz="2250" dirty="0" smtClean="0"/>
              <a:t>the program.</a:t>
            </a:r>
            <a:endParaRPr lang="en-US" sz="2250" dirty="0"/>
          </a:p>
        </p:txBody>
      </p:sp>
      <p:pic>
        <p:nvPicPr>
          <p:cNvPr id="2" name="Picture 1"/>
          <p:cNvPicPr>
            <a:picLocks noChangeAspect="1"/>
          </p:cNvPicPr>
          <p:nvPr/>
        </p:nvPicPr>
        <p:blipFill rotWithShape="1">
          <a:blip r:embed="rId3"/>
          <a:srcRect l="19288" t="25063" r="20075" b="10625"/>
          <a:stretch/>
        </p:blipFill>
        <p:spPr>
          <a:xfrm>
            <a:off x="2843808" y="2636912"/>
            <a:ext cx="6048672" cy="4032448"/>
          </a:xfrm>
          <a:prstGeom prst="rect">
            <a:avLst/>
          </a:prstGeom>
        </p:spPr>
      </p:pic>
      <p:sp>
        <p:nvSpPr>
          <p:cNvPr id="9"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Tree>
    <p:extLst>
      <p:ext uri="{BB962C8B-B14F-4D97-AF65-F5344CB8AC3E}">
        <p14:creationId xmlns:p14="http://schemas.microsoft.com/office/powerpoint/2010/main" val="1680673816"/>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3456383" cy="2862322"/>
          </a:xfrm>
          <a:prstGeom prst="rect">
            <a:avLst/>
          </a:prstGeom>
        </p:spPr>
        <p:txBody>
          <a:bodyPr wrap="square">
            <a:spAutoFit/>
          </a:bodyPr>
          <a:lstStyle/>
          <a:p>
            <a:pPr>
              <a:buClr>
                <a:srgbClr val="0070C0"/>
              </a:buClr>
            </a:pPr>
            <a:r>
              <a:rPr lang="en-US" sz="2250" b="1" dirty="0" smtClean="0">
                <a:solidFill>
                  <a:srgbClr val="C00000"/>
                </a:solidFill>
              </a:rPr>
              <a:t>Commenting Code</a:t>
            </a:r>
            <a:endParaRPr lang="en-US" sz="2250" b="1" dirty="0">
              <a:solidFill>
                <a:srgbClr val="C00000"/>
              </a:solidFill>
            </a:endParaRPr>
          </a:p>
          <a:p>
            <a:pPr marL="400050" indent="-400050">
              <a:buClr>
                <a:srgbClr val="0070C0"/>
              </a:buClr>
              <a:buFont typeface="Wingdings 3" panose="05040102010807070707" pitchFamily="18" charset="2"/>
              <a:buChar char=""/>
            </a:pPr>
            <a:r>
              <a:rPr lang="en-US" sz="2250" dirty="0" smtClean="0"/>
              <a:t>Let’s </a:t>
            </a:r>
            <a:r>
              <a:rPr lang="en-US" sz="2250" dirty="0"/>
              <a:t>look at an example of a program that draws squares with sides of different lengths and calculates their </a:t>
            </a:r>
            <a:r>
              <a:rPr lang="en-US" sz="2250" dirty="0" smtClean="0"/>
              <a:t>perimeter using </a:t>
            </a:r>
            <a:r>
              <a:rPr lang="en-US" sz="2250" dirty="0"/>
              <a:t>a function</a:t>
            </a:r>
            <a:r>
              <a:rPr lang="en-US" sz="2250" dirty="0" smtClean="0"/>
              <a:t>.</a:t>
            </a:r>
            <a:endParaRPr lang="en-US" sz="2250" dirty="0"/>
          </a:p>
        </p:txBody>
      </p:sp>
      <p:pic>
        <p:nvPicPr>
          <p:cNvPr id="2" name="Picture 1"/>
          <p:cNvPicPr>
            <a:picLocks noChangeAspect="1"/>
          </p:cNvPicPr>
          <p:nvPr/>
        </p:nvPicPr>
        <p:blipFill rotWithShape="1">
          <a:blip r:embed="rId3"/>
          <a:srcRect l="19288" t="25063" r="20075" b="10625"/>
          <a:stretch/>
        </p:blipFill>
        <p:spPr>
          <a:xfrm>
            <a:off x="3635896" y="1124744"/>
            <a:ext cx="5256584" cy="3374791"/>
          </a:xfrm>
          <a:prstGeom prst="rect">
            <a:avLst/>
          </a:prstGeom>
        </p:spPr>
      </p:pic>
      <p:sp>
        <p:nvSpPr>
          <p:cNvPr id="3" name="Rectangle 2"/>
          <p:cNvSpPr/>
          <p:nvPr/>
        </p:nvSpPr>
        <p:spPr>
          <a:xfrm>
            <a:off x="180678" y="4499535"/>
            <a:ext cx="8711801" cy="2169825"/>
          </a:xfrm>
          <a:prstGeom prst="rect">
            <a:avLst/>
          </a:prstGeom>
        </p:spPr>
        <p:txBody>
          <a:bodyPr wrap="square">
            <a:spAutoFit/>
          </a:bodyPr>
          <a:lstStyle/>
          <a:p>
            <a:pPr marL="400050" indent="-400050">
              <a:buClr>
                <a:srgbClr val="0070C0"/>
              </a:buClr>
              <a:buFont typeface="Wingdings 3" panose="05040102010807070707" pitchFamily="18" charset="2"/>
              <a:buChar char=""/>
            </a:pPr>
            <a:r>
              <a:rPr lang="en-US" sz="2250" dirty="0"/>
              <a:t>The user is asked to input the length of the side (1). Their answer is then placed inside a variable called ‘length’ (2). ‘length’ is then passed to the function called ‘square’ (4) and is used to move the sprite and calculate the perimeter (5).</a:t>
            </a:r>
          </a:p>
          <a:p>
            <a:pPr marL="400050" indent="-400050">
              <a:buClr>
                <a:srgbClr val="0070C0"/>
              </a:buClr>
              <a:buFont typeface="Wingdings 3" panose="05040102010807070707" pitchFamily="18" charset="2"/>
              <a:buChar char=""/>
            </a:pPr>
            <a:r>
              <a:rPr lang="en-US" sz="2250" dirty="0"/>
              <a:t>Here the function is within a forever loop so it is used over and over again.</a:t>
            </a:r>
          </a:p>
        </p:txBody>
      </p:sp>
      <p:sp>
        <p:nvSpPr>
          <p:cNvPr id="7"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Tree>
    <p:extLst>
      <p:ext uri="{BB962C8B-B14F-4D97-AF65-F5344CB8AC3E}">
        <p14:creationId xmlns:p14="http://schemas.microsoft.com/office/powerpoint/2010/main" val="221201840"/>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1"/>
          <p:cNvSpPr/>
          <p:nvPr/>
        </p:nvSpPr>
        <p:spPr>
          <a:xfrm>
            <a:off x="179512" y="1152785"/>
            <a:ext cx="8724691" cy="5516839"/>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9398"/>
              <a:gd name="connsiteX1" fmla="*/ 8712968 w 8724691"/>
              <a:gd name="connsiteY1" fmla="*/ 0 h 839398"/>
              <a:gd name="connsiteX2" fmla="*/ 8724691 w 8724691"/>
              <a:gd name="connsiteY2" fmla="*/ 801670 h 839398"/>
              <a:gd name="connsiteX3" fmla="*/ 131885 w 8724691"/>
              <a:gd name="connsiteY3" fmla="*/ 805759 h 839398"/>
              <a:gd name="connsiteX4" fmla="*/ 0 w 8724691"/>
              <a:gd name="connsiteY4" fmla="*/ 0 h 839398"/>
              <a:gd name="connsiteX0" fmla="*/ 0 w 8724691"/>
              <a:gd name="connsiteY0" fmla="*/ 0 h 835806"/>
              <a:gd name="connsiteX1" fmla="*/ 8712968 w 8724691"/>
              <a:gd name="connsiteY1" fmla="*/ 0 h 835806"/>
              <a:gd name="connsiteX2" fmla="*/ 8724691 w 8724691"/>
              <a:gd name="connsiteY2" fmla="*/ 801670 h 835806"/>
              <a:gd name="connsiteX3" fmla="*/ 131885 w 8724691"/>
              <a:gd name="connsiteY3" fmla="*/ 805759 h 835806"/>
              <a:gd name="connsiteX4" fmla="*/ 0 w 8724691"/>
              <a:gd name="connsiteY4" fmla="*/ 0 h 835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5806">
                <a:moveTo>
                  <a:pt x="0" y="0"/>
                </a:moveTo>
                <a:lnTo>
                  <a:pt x="8712968" y="0"/>
                </a:lnTo>
                <a:lnTo>
                  <a:pt x="8724691" y="801670"/>
                </a:lnTo>
                <a:cubicBezTo>
                  <a:pt x="5855538" y="864194"/>
                  <a:pt x="3012761" y="825476"/>
                  <a:pt x="131885" y="805759"/>
                </a:cubicBezTo>
                <a:cubicBezTo>
                  <a:pt x="30284" y="616690"/>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marL="1543050" indent="-1543050">
              <a:buClr>
                <a:srgbClr val="C00000"/>
              </a:buClr>
              <a:tabLst>
                <a:tab pos="2070100" algn="l"/>
                <a:tab pos="3863975" algn="l"/>
              </a:tabLst>
            </a:pPr>
            <a:r>
              <a:rPr lang="en-US" sz="3500" b="1" dirty="0" smtClean="0">
                <a:solidFill>
                  <a:srgbClr val="002060"/>
                </a:solidFill>
                <a:latin typeface="Arial" panose="020B0604020202020204" pitchFamily="34" charset="0"/>
                <a:cs typeface="Arial" panose="020B0604020202020204" pitchFamily="34" charset="0"/>
              </a:rPr>
              <a:t>Think-IT</a:t>
            </a:r>
            <a:endParaRPr lang="en-US" sz="3500" b="1" dirty="0">
              <a:solidFill>
                <a:srgbClr val="002060"/>
              </a:solidFill>
              <a:latin typeface="Arial" panose="020B0604020202020204" pitchFamily="34" charset="0"/>
              <a:cs typeface="Arial" panose="020B0604020202020204" pitchFamily="34" charset="0"/>
            </a:endParaRPr>
          </a:p>
          <a:p>
            <a:pPr marL="1543050" indent="-1543050">
              <a:buClr>
                <a:srgbClr val="C00000"/>
              </a:buClr>
              <a:tabLst>
                <a:tab pos="2070100" algn="l"/>
                <a:tab pos="3863975" algn="l"/>
                <a:tab pos="5468938" algn="l"/>
                <a:tab pos="6815138" algn="l"/>
              </a:tabLst>
            </a:pPr>
            <a:r>
              <a:rPr lang="en-US" sz="3500" b="1" dirty="0">
                <a:solidFill>
                  <a:srgbClr val="000000"/>
                </a:solidFill>
                <a:latin typeface="Arial" panose="020B0604020202020204" pitchFamily="34" charset="0"/>
                <a:cs typeface="Arial" panose="020B0604020202020204" pitchFamily="34" charset="0"/>
              </a:rPr>
              <a:t>11.3.1</a:t>
            </a:r>
            <a:r>
              <a:rPr lang="en-US" sz="3500" dirty="0">
                <a:solidFill>
                  <a:srgbClr val="000000"/>
                </a:solidFill>
                <a:latin typeface="Arial" panose="020B0604020202020204" pitchFamily="34" charset="0"/>
                <a:cs typeface="Arial" panose="020B0604020202020204" pitchFamily="34" charset="0"/>
              </a:rPr>
              <a:t> </a:t>
            </a:r>
            <a:r>
              <a:rPr lang="en-US" sz="3500" dirty="0" smtClean="0">
                <a:solidFill>
                  <a:srgbClr val="000000"/>
                </a:solidFill>
                <a:latin typeface="Arial" panose="020B0604020202020204" pitchFamily="34" charset="0"/>
                <a:cs typeface="Arial" panose="020B0604020202020204" pitchFamily="34" charset="0"/>
              </a:rPr>
              <a:t>	If </a:t>
            </a:r>
            <a:r>
              <a:rPr lang="en-US" sz="3500" dirty="0">
                <a:solidFill>
                  <a:srgbClr val="000000"/>
                </a:solidFill>
                <a:latin typeface="Arial" panose="020B0604020202020204" pitchFamily="34" charset="0"/>
                <a:cs typeface="Arial" panose="020B0604020202020204" pitchFamily="34" charset="0"/>
              </a:rPr>
              <a:t>a user typed in 25 into the square drawing program above what would the printed perimeter be? </a:t>
            </a:r>
            <a:endParaRPr lang="en-US" sz="3500" dirty="0" smtClean="0">
              <a:solidFill>
                <a:srgbClr val="000000"/>
              </a:solidFill>
              <a:latin typeface="Arial" panose="020B0604020202020204" pitchFamily="34" charset="0"/>
              <a:cs typeface="Arial" panose="020B0604020202020204" pitchFamily="34" charset="0"/>
            </a:endParaRPr>
          </a:p>
          <a:p>
            <a:pPr marL="1543050" indent="-1543050">
              <a:buClr>
                <a:srgbClr val="C00000"/>
              </a:buClr>
              <a:tabLst>
                <a:tab pos="2070100" algn="l"/>
                <a:tab pos="3863975" algn="l"/>
                <a:tab pos="5468938" algn="l"/>
                <a:tab pos="6815138" algn="l"/>
              </a:tabLst>
            </a:pPr>
            <a:r>
              <a:rPr lang="en-US" sz="3500" dirty="0">
                <a:solidFill>
                  <a:srgbClr val="000000"/>
                </a:solidFill>
                <a:latin typeface="Arial" panose="020B0604020202020204" pitchFamily="34" charset="0"/>
                <a:cs typeface="Arial" panose="020B0604020202020204" pitchFamily="34" charset="0"/>
              </a:rPr>
              <a:t>	</a:t>
            </a:r>
            <a:r>
              <a:rPr lang="en-US" sz="3500" dirty="0" smtClean="0">
                <a:solidFill>
                  <a:srgbClr val="000000"/>
                </a:solidFill>
                <a:latin typeface="Arial" panose="020B0604020202020204" pitchFamily="34" charset="0"/>
                <a:cs typeface="Arial" panose="020B0604020202020204" pitchFamily="34" charset="0"/>
              </a:rPr>
              <a:t>How </a:t>
            </a:r>
            <a:r>
              <a:rPr lang="en-US" sz="3500" dirty="0">
                <a:solidFill>
                  <a:srgbClr val="000000"/>
                </a:solidFill>
                <a:latin typeface="Arial" panose="020B0604020202020204" pitchFamily="34" charset="0"/>
                <a:cs typeface="Arial" panose="020B0604020202020204" pitchFamily="34" charset="0"/>
              </a:rPr>
              <a:t>could </a:t>
            </a:r>
            <a:r>
              <a:rPr lang="en-US" sz="3500" dirty="0" smtClean="0">
                <a:solidFill>
                  <a:srgbClr val="000000"/>
                </a:solidFill>
                <a:latin typeface="Arial" panose="020B0604020202020204" pitchFamily="34" charset="0"/>
                <a:cs typeface="Arial" panose="020B0604020202020204" pitchFamily="34" charset="0"/>
              </a:rPr>
              <a:t>the code </a:t>
            </a:r>
            <a:r>
              <a:rPr lang="en-US" sz="3500" dirty="0">
                <a:solidFill>
                  <a:srgbClr val="000000"/>
                </a:solidFill>
                <a:latin typeface="Arial" panose="020B0604020202020204" pitchFamily="34" charset="0"/>
                <a:cs typeface="Arial" panose="020B0604020202020204" pitchFamily="34" charset="0"/>
              </a:rPr>
              <a:t>for the program that draws a square and calculates the perimeter be adapted to calculate the area of a square?</a:t>
            </a:r>
          </a:p>
          <a:p>
            <a:pPr marL="1543050" indent="-1543050">
              <a:buClr>
                <a:srgbClr val="C00000"/>
              </a:buClr>
              <a:tabLst>
                <a:tab pos="2070100" algn="l"/>
                <a:tab pos="3863975" algn="l"/>
                <a:tab pos="5468938" algn="l"/>
                <a:tab pos="6815138" algn="l"/>
              </a:tabLst>
            </a:pPr>
            <a:r>
              <a:rPr lang="en-US" sz="3500" dirty="0" smtClean="0">
                <a:solidFill>
                  <a:srgbClr val="000000"/>
                </a:solidFill>
                <a:latin typeface="Arial" panose="020B0604020202020204" pitchFamily="34" charset="0"/>
                <a:cs typeface="Arial" panose="020B0604020202020204" pitchFamily="34" charset="0"/>
              </a:rPr>
              <a:t>	What </a:t>
            </a:r>
            <a:r>
              <a:rPr lang="en-US" sz="3500" dirty="0">
                <a:solidFill>
                  <a:srgbClr val="000000"/>
                </a:solidFill>
                <a:latin typeface="Arial" panose="020B0604020202020204" pitchFamily="34" charset="0"/>
                <a:cs typeface="Arial" panose="020B0604020202020204" pitchFamily="34" charset="0"/>
              </a:rPr>
              <a:t>about a rectangle?</a:t>
            </a:r>
            <a:endParaRPr lang="en-US" sz="35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74342" y="1033480"/>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9"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Tree>
    <p:extLst>
      <p:ext uri="{BB962C8B-B14F-4D97-AF65-F5344CB8AC3E}">
        <p14:creationId xmlns:p14="http://schemas.microsoft.com/office/powerpoint/2010/main" val="4064817958"/>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2"/>
          <p:cNvSpPr/>
          <p:nvPr/>
        </p:nvSpPr>
        <p:spPr>
          <a:xfrm>
            <a:off x="179512" y="1167632"/>
            <a:ext cx="8708512" cy="5501728"/>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797049"/>
              <a:gd name="connsiteX1" fmla="*/ 8708512 w 8708512"/>
              <a:gd name="connsiteY1" fmla="*/ 0 h 797049"/>
              <a:gd name="connsiteX2" fmla="*/ 8708512 w 8708512"/>
              <a:gd name="connsiteY2" fmla="*/ 751909 h 797049"/>
              <a:gd name="connsiteX3" fmla="*/ 70339 w 8708512"/>
              <a:gd name="connsiteY3" fmla="*/ 724589 h 797049"/>
              <a:gd name="connsiteX4" fmla="*/ 0 w 8708512"/>
              <a:gd name="connsiteY4" fmla="*/ 0 h 797049"/>
              <a:gd name="connsiteX0" fmla="*/ 0 w 8708512"/>
              <a:gd name="connsiteY0" fmla="*/ 0 h 768135"/>
              <a:gd name="connsiteX1" fmla="*/ 8708512 w 8708512"/>
              <a:gd name="connsiteY1" fmla="*/ 0 h 768135"/>
              <a:gd name="connsiteX2" fmla="*/ 8708512 w 8708512"/>
              <a:gd name="connsiteY2" fmla="*/ 751909 h 768135"/>
              <a:gd name="connsiteX3" fmla="*/ 70339 w 8708512"/>
              <a:gd name="connsiteY3" fmla="*/ 724589 h 768135"/>
              <a:gd name="connsiteX4" fmla="*/ 0 w 8708512"/>
              <a:gd name="connsiteY4" fmla="*/ 0 h 768135"/>
              <a:gd name="connsiteX0" fmla="*/ 0 w 8708512"/>
              <a:gd name="connsiteY0" fmla="*/ 0 h 771287"/>
              <a:gd name="connsiteX1" fmla="*/ 8708512 w 8708512"/>
              <a:gd name="connsiteY1" fmla="*/ 0 h 771287"/>
              <a:gd name="connsiteX2" fmla="*/ 8708512 w 8708512"/>
              <a:gd name="connsiteY2" fmla="*/ 751909 h 771287"/>
              <a:gd name="connsiteX3" fmla="*/ 70339 w 8708512"/>
              <a:gd name="connsiteY3" fmla="*/ 737671 h 771287"/>
              <a:gd name="connsiteX4" fmla="*/ 0 w 8708512"/>
              <a:gd name="connsiteY4" fmla="*/ 0 h 771287"/>
              <a:gd name="connsiteX0" fmla="*/ 0 w 8708512"/>
              <a:gd name="connsiteY0" fmla="*/ 0 h 768990"/>
              <a:gd name="connsiteX1" fmla="*/ 8708512 w 8708512"/>
              <a:gd name="connsiteY1" fmla="*/ 0 h 768990"/>
              <a:gd name="connsiteX2" fmla="*/ 8708512 w 8708512"/>
              <a:gd name="connsiteY2" fmla="*/ 751909 h 768990"/>
              <a:gd name="connsiteX3" fmla="*/ 70339 w 8708512"/>
              <a:gd name="connsiteY3" fmla="*/ 737671 h 768990"/>
              <a:gd name="connsiteX4" fmla="*/ 0 w 8708512"/>
              <a:gd name="connsiteY4" fmla="*/ 0 h 7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68990">
                <a:moveTo>
                  <a:pt x="0" y="0"/>
                </a:moveTo>
                <a:lnTo>
                  <a:pt x="8708512" y="0"/>
                </a:lnTo>
                <a:lnTo>
                  <a:pt x="8708512" y="751909"/>
                </a:lnTo>
                <a:cubicBezTo>
                  <a:pt x="5696259" y="792010"/>
                  <a:pt x="2953638" y="750652"/>
                  <a:pt x="70339" y="737671"/>
                </a:cubicBezTo>
                <a:cubicBezTo>
                  <a:pt x="3908" y="554756"/>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rIns="4023360">
            <a:spAutoFit/>
          </a:bodyPr>
          <a:lstStyle/>
          <a:p>
            <a:pPr marL="349250" indent="-349250">
              <a:buClr>
                <a:srgbClr val="C00000"/>
              </a:buClr>
              <a:tabLst>
                <a:tab pos="2420938" algn="l"/>
              </a:tabLst>
            </a:pPr>
            <a:r>
              <a:rPr lang="en-US" sz="3100" b="1" dirty="0" smtClean="0">
                <a:solidFill>
                  <a:srgbClr val="C00000"/>
                </a:solidFill>
                <a:latin typeface="Arial" panose="020B0604020202020204" pitchFamily="34" charset="0"/>
                <a:cs typeface="Arial" panose="020B0604020202020204" pitchFamily="34" charset="0"/>
              </a:rPr>
              <a:t>Challenge</a:t>
            </a:r>
            <a:endParaRPr lang="en-US" sz="3100" b="1" dirty="0">
              <a:solidFill>
                <a:srgbClr val="C00000"/>
              </a:solidFill>
              <a:latin typeface="Arial" panose="020B0604020202020204" pitchFamily="34" charset="0"/>
              <a:cs typeface="Arial" panose="020B0604020202020204" pitchFamily="34" charset="0"/>
            </a:endParaRPr>
          </a:p>
          <a:p>
            <a:pPr marL="349250" indent="-349250">
              <a:buClr>
                <a:srgbClr val="C00000"/>
              </a:buClr>
              <a:buFont typeface="Wingdings" panose="05000000000000000000" pitchFamily="2" charset="2"/>
              <a:buChar char="§"/>
              <a:tabLst>
                <a:tab pos="2420938" algn="l"/>
              </a:tabLst>
            </a:pPr>
            <a:r>
              <a:rPr lang="en-US" sz="3100" dirty="0">
                <a:solidFill>
                  <a:srgbClr val="000000"/>
                </a:solidFill>
                <a:latin typeface="Arial" panose="020B0604020202020204" pitchFamily="34" charset="0"/>
                <a:cs typeface="Arial" panose="020B0604020202020204" pitchFamily="34" charset="0"/>
              </a:rPr>
              <a:t>It’s now time to </a:t>
            </a:r>
            <a:r>
              <a:rPr lang="en-US" sz="3100" dirty="0" err="1">
                <a:solidFill>
                  <a:srgbClr val="000000"/>
                </a:solidFill>
                <a:latin typeface="Arial" panose="020B0604020202020204" pitchFamily="34" charset="0"/>
                <a:cs typeface="Arial" panose="020B0604020202020204" pitchFamily="34" charset="0"/>
              </a:rPr>
              <a:t>finalise</a:t>
            </a:r>
            <a:r>
              <a:rPr lang="en-US" sz="3100" dirty="0">
                <a:solidFill>
                  <a:srgbClr val="000000"/>
                </a:solidFill>
                <a:latin typeface="Arial" panose="020B0604020202020204" pitchFamily="34" charset="0"/>
                <a:cs typeface="Arial" panose="020B0604020202020204" pitchFamily="34" charset="0"/>
              </a:rPr>
              <a:t> your shape calculator to help primary school pupils with their </a:t>
            </a:r>
            <a:r>
              <a:rPr lang="en-US" sz="3100" dirty="0" err="1">
                <a:solidFill>
                  <a:srgbClr val="000000"/>
                </a:solidFill>
                <a:latin typeface="Arial" panose="020B0604020202020204" pitchFamily="34" charset="0"/>
                <a:cs typeface="Arial" panose="020B0604020202020204" pitchFamily="34" charset="0"/>
              </a:rPr>
              <a:t>maths</a:t>
            </a:r>
            <a:r>
              <a:rPr lang="en-US" sz="3100" dirty="0">
                <a:solidFill>
                  <a:srgbClr val="000000"/>
                </a:solidFill>
                <a:latin typeface="Arial" panose="020B0604020202020204" pitchFamily="34" charset="0"/>
                <a:cs typeface="Arial" panose="020B0604020202020204" pitchFamily="34" charset="0"/>
              </a:rPr>
              <a:t>.</a:t>
            </a:r>
          </a:p>
          <a:p>
            <a:pPr marL="349250" indent="-349250">
              <a:buClr>
                <a:srgbClr val="C00000"/>
              </a:buClr>
              <a:buFont typeface="Wingdings" panose="05000000000000000000" pitchFamily="2" charset="2"/>
              <a:buChar char="§"/>
              <a:tabLst>
                <a:tab pos="2420938" algn="l"/>
              </a:tabLst>
            </a:pPr>
            <a:r>
              <a:rPr lang="en-US" sz="3100" dirty="0">
                <a:solidFill>
                  <a:srgbClr val="000000"/>
                </a:solidFill>
                <a:latin typeface="Arial" panose="020B0604020202020204" pitchFamily="34" charset="0"/>
                <a:cs typeface="Arial" panose="020B0604020202020204" pitchFamily="34" charset="0"/>
              </a:rPr>
              <a:t>Think back to the work you did in </a:t>
            </a:r>
            <a:r>
              <a:rPr lang="en-US" sz="3100" dirty="0">
                <a:solidFill>
                  <a:srgbClr val="000000"/>
                </a:solidFill>
                <a:latin typeface="Arial" panose="020B0604020202020204" pitchFamily="34" charset="0"/>
                <a:cs typeface="Arial" panose="020B0604020202020204" pitchFamily="34" charset="0"/>
                <a:hlinkClick r:id="rId3" action="ppaction://hlinkpres?slideindex=1&amp;slidetitle="/>
              </a:rPr>
              <a:t>Unit 3</a:t>
            </a:r>
            <a:r>
              <a:rPr lang="en-US" sz="3100" dirty="0">
                <a:solidFill>
                  <a:srgbClr val="000000"/>
                </a:solidFill>
                <a:latin typeface="Arial" panose="020B0604020202020204" pitchFamily="34" charset="0"/>
                <a:cs typeface="Arial" panose="020B0604020202020204" pitchFamily="34" charset="0"/>
              </a:rPr>
              <a:t> about drawing shapes. Can you reuse those ideas here to help you create </a:t>
            </a:r>
            <a:r>
              <a:rPr lang="en-US" sz="3100" dirty="0" smtClean="0">
                <a:solidFill>
                  <a:srgbClr val="000000"/>
                </a:solidFill>
                <a:latin typeface="Arial" panose="020B0604020202020204" pitchFamily="34" charset="0"/>
                <a:cs typeface="Arial" panose="020B0604020202020204" pitchFamily="34" charset="0"/>
              </a:rPr>
              <a:t>your shape </a:t>
            </a:r>
            <a:r>
              <a:rPr lang="en-US" sz="3100" dirty="0">
                <a:solidFill>
                  <a:srgbClr val="000000"/>
                </a:solidFill>
                <a:latin typeface="Arial" panose="020B0604020202020204" pitchFamily="34" charset="0"/>
                <a:cs typeface="Arial" panose="020B0604020202020204" pitchFamily="34" charset="0"/>
              </a:rPr>
              <a:t>calculator</a:t>
            </a:r>
            <a:r>
              <a:rPr lang="en-US" sz="3100" dirty="0" smtClean="0">
                <a:solidFill>
                  <a:srgbClr val="000000"/>
                </a:solidFill>
                <a:latin typeface="Arial" panose="020B0604020202020204" pitchFamily="34" charset="0"/>
                <a:cs typeface="Arial" panose="020B0604020202020204" pitchFamily="34" charset="0"/>
              </a:rPr>
              <a:t>?</a:t>
            </a:r>
            <a:endParaRPr lang="en-GB" sz="3100" b="1"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497372">
            <a:off x="8598580" y="1031242"/>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a:srcRect l="35825" t="40812" r="37401" b="9314"/>
          <a:stretch/>
        </p:blipFill>
        <p:spPr>
          <a:xfrm>
            <a:off x="4860032" y="1266327"/>
            <a:ext cx="3939302" cy="4402749"/>
          </a:xfrm>
          <a:prstGeom prst="rect">
            <a:avLst/>
          </a:prstGeom>
        </p:spPr>
      </p:pic>
      <p:sp>
        <p:nvSpPr>
          <p:cNvPr id="11"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Tree>
    <p:extLst>
      <p:ext uri="{BB962C8B-B14F-4D97-AF65-F5344CB8AC3E}">
        <p14:creationId xmlns:p14="http://schemas.microsoft.com/office/powerpoint/2010/main" val="1482582977"/>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2"/>
          <p:cNvSpPr/>
          <p:nvPr/>
        </p:nvSpPr>
        <p:spPr>
          <a:xfrm>
            <a:off x="179512" y="1185717"/>
            <a:ext cx="8708512" cy="5509200"/>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797049"/>
              <a:gd name="connsiteX1" fmla="*/ 8708512 w 8708512"/>
              <a:gd name="connsiteY1" fmla="*/ 0 h 797049"/>
              <a:gd name="connsiteX2" fmla="*/ 8708512 w 8708512"/>
              <a:gd name="connsiteY2" fmla="*/ 751909 h 797049"/>
              <a:gd name="connsiteX3" fmla="*/ 70339 w 8708512"/>
              <a:gd name="connsiteY3" fmla="*/ 724589 h 797049"/>
              <a:gd name="connsiteX4" fmla="*/ 0 w 8708512"/>
              <a:gd name="connsiteY4" fmla="*/ 0 h 797049"/>
              <a:gd name="connsiteX0" fmla="*/ 0 w 8708512"/>
              <a:gd name="connsiteY0" fmla="*/ 0 h 768135"/>
              <a:gd name="connsiteX1" fmla="*/ 8708512 w 8708512"/>
              <a:gd name="connsiteY1" fmla="*/ 0 h 768135"/>
              <a:gd name="connsiteX2" fmla="*/ 8708512 w 8708512"/>
              <a:gd name="connsiteY2" fmla="*/ 751909 h 768135"/>
              <a:gd name="connsiteX3" fmla="*/ 70339 w 8708512"/>
              <a:gd name="connsiteY3" fmla="*/ 724589 h 768135"/>
              <a:gd name="connsiteX4" fmla="*/ 0 w 8708512"/>
              <a:gd name="connsiteY4" fmla="*/ 0 h 768135"/>
              <a:gd name="connsiteX0" fmla="*/ 0 w 8708512"/>
              <a:gd name="connsiteY0" fmla="*/ 0 h 771287"/>
              <a:gd name="connsiteX1" fmla="*/ 8708512 w 8708512"/>
              <a:gd name="connsiteY1" fmla="*/ 0 h 771287"/>
              <a:gd name="connsiteX2" fmla="*/ 8708512 w 8708512"/>
              <a:gd name="connsiteY2" fmla="*/ 751909 h 771287"/>
              <a:gd name="connsiteX3" fmla="*/ 70339 w 8708512"/>
              <a:gd name="connsiteY3" fmla="*/ 737671 h 771287"/>
              <a:gd name="connsiteX4" fmla="*/ 0 w 8708512"/>
              <a:gd name="connsiteY4" fmla="*/ 0 h 771287"/>
              <a:gd name="connsiteX0" fmla="*/ 0 w 8708512"/>
              <a:gd name="connsiteY0" fmla="*/ 0 h 768990"/>
              <a:gd name="connsiteX1" fmla="*/ 8708512 w 8708512"/>
              <a:gd name="connsiteY1" fmla="*/ 0 h 768990"/>
              <a:gd name="connsiteX2" fmla="*/ 8708512 w 8708512"/>
              <a:gd name="connsiteY2" fmla="*/ 751909 h 768990"/>
              <a:gd name="connsiteX3" fmla="*/ 70339 w 8708512"/>
              <a:gd name="connsiteY3" fmla="*/ 737671 h 768990"/>
              <a:gd name="connsiteX4" fmla="*/ 0 w 8708512"/>
              <a:gd name="connsiteY4" fmla="*/ 0 h 7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68990">
                <a:moveTo>
                  <a:pt x="0" y="0"/>
                </a:moveTo>
                <a:lnTo>
                  <a:pt x="8708512" y="0"/>
                </a:lnTo>
                <a:lnTo>
                  <a:pt x="8708512" y="751909"/>
                </a:lnTo>
                <a:cubicBezTo>
                  <a:pt x="5696259" y="792010"/>
                  <a:pt x="2953638" y="750652"/>
                  <a:pt x="70339" y="737671"/>
                </a:cubicBezTo>
                <a:cubicBezTo>
                  <a:pt x="3908" y="554756"/>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rIns="2651760">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endParaRPr lang="en-GB" sz="2200" b="1"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497372">
            <a:off x="8598580" y="1031242"/>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24"/>
          <p:cNvSpPr/>
          <p:nvPr/>
        </p:nvSpPr>
        <p:spPr>
          <a:xfrm>
            <a:off x="251520" y="1662639"/>
            <a:ext cx="4733842" cy="4724099"/>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7447"/>
              <a:gd name="connsiteX1" fmla="*/ 8708512 w 8708512"/>
              <a:gd name="connsiteY1" fmla="*/ 0 h 967447"/>
              <a:gd name="connsiteX2" fmla="*/ 8708512 w 8708512"/>
              <a:gd name="connsiteY2" fmla="*/ 901336 h 967447"/>
              <a:gd name="connsiteX3" fmla="*/ 196848 w 8708512"/>
              <a:gd name="connsiteY3" fmla="*/ 928049 h 967447"/>
              <a:gd name="connsiteX4" fmla="*/ 0 w 8708512"/>
              <a:gd name="connsiteY4" fmla="*/ 0 h 967447"/>
              <a:gd name="connsiteX0" fmla="*/ 0 w 8708512"/>
              <a:gd name="connsiteY0" fmla="*/ 0 h 961833"/>
              <a:gd name="connsiteX1" fmla="*/ 8708512 w 8708512"/>
              <a:gd name="connsiteY1" fmla="*/ 0 h 961833"/>
              <a:gd name="connsiteX2" fmla="*/ 8708512 w 8708512"/>
              <a:gd name="connsiteY2" fmla="*/ 901336 h 961833"/>
              <a:gd name="connsiteX3" fmla="*/ 196848 w 8708512"/>
              <a:gd name="connsiteY3" fmla="*/ 928049 h 961833"/>
              <a:gd name="connsiteX4" fmla="*/ 0 w 8708512"/>
              <a:gd name="connsiteY4" fmla="*/ 0 h 9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61833">
                <a:moveTo>
                  <a:pt x="0" y="0"/>
                </a:moveTo>
                <a:lnTo>
                  <a:pt x="8708512" y="0"/>
                </a:lnTo>
                <a:lnTo>
                  <a:pt x="8708512" y="901336"/>
                </a:lnTo>
                <a:cubicBezTo>
                  <a:pt x="5368012" y="999027"/>
                  <a:pt x="3068424" y="955520"/>
                  <a:pt x="196848" y="928049"/>
                </a:cubicBezTo>
                <a:cubicBezTo>
                  <a:pt x="71801" y="799542"/>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100" b="1" dirty="0" smtClean="0">
                <a:solidFill>
                  <a:srgbClr val="C00000"/>
                </a:solidFill>
                <a:latin typeface="Arial" panose="020B0604020202020204" pitchFamily="34" charset="0"/>
                <a:cs typeface="Arial" panose="020B0604020202020204" pitchFamily="34" charset="0"/>
              </a:rPr>
              <a:t>Plan-IT</a:t>
            </a:r>
            <a:endParaRPr lang="en-US" sz="2100" b="1" dirty="0">
              <a:solidFill>
                <a:srgbClr val="C00000"/>
              </a:solidFill>
              <a:latin typeface="Arial" panose="020B0604020202020204" pitchFamily="34" charset="0"/>
              <a:cs typeface="Arial" panose="020B0604020202020204" pitchFamily="34" charset="0"/>
            </a:endParaRPr>
          </a:p>
          <a:p>
            <a:pPr marL="857250" indent="-857250">
              <a:buClr>
                <a:srgbClr val="C00000"/>
              </a:buClr>
              <a:tabLst>
                <a:tab pos="2420938" algn="l"/>
              </a:tabLst>
            </a:pPr>
            <a:r>
              <a:rPr lang="en-US" sz="2100" b="1" dirty="0">
                <a:solidFill>
                  <a:srgbClr val="000000"/>
                </a:solidFill>
                <a:latin typeface="Arial" panose="020B0604020202020204" pitchFamily="34" charset="0"/>
                <a:cs typeface="Arial" panose="020B0604020202020204" pitchFamily="34" charset="0"/>
              </a:rPr>
              <a:t>11.3.2</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Plan </a:t>
            </a:r>
            <a:r>
              <a:rPr lang="en-US" sz="2100" dirty="0">
                <a:solidFill>
                  <a:srgbClr val="000000"/>
                </a:solidFill>
                <a:latin typeface="Arial" panose="020B0604020202020204" pitchFamily="34" charset="0"/>
                <a:cs typeface="Arial" panose="020B0604020202020204" pitchFamily="34" charset="0"/>
              </a:rPr>
              <a:t>a way to rework the calculator program you wrote in 11.2.4 Compute-IT to use procedures and </a:t>
            </a:r>
            <a:r>
              <a:rPr lang="en-US" sz="2100" dirty="0" smtClean="0">
                <a:solidFill>
                  <a:srgbClr val="000000"/>
                </a:solidFill>
                <a:latin typeface="Arial" panose="020B0604020202020204" pitchFamily="34" charset="0"/>
                <a:cs typeface="Arial" panose="020B0604020202020204" pitchFamily="34" charset="0"/>
              </a:rPr>
              <a:t>functions.</a:t>
            </a:r>
          </a:p>
          <a:p>
            <a:pPr marL="857250" indent="-857250">
              <a:buClr>
                <a:srgbClr val="C00000"/>
              </a:buClr>
              <a:tabLst>
                <a:tab pos="2420938" algn="l"/>
              </a:tabLst>
            </a:pP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This </a:t>
            </a:r>
            <a:r>
              <a:rPr lang="en-US" sz="2100" dirty="0">
                <a:solidFill>
                  <a:srgbClr val="000000"/>
                </a:solidFill>
                <a:latin typeface="Arial" panose="020B0604020202020204" pitchFamily="34" charset="0"/>
                <a:cs typeface="Arial" panose="020B0604020202020204" pitchFamily="34" charset="0"/>
              </a:rPr>
              <a:t>means making the calculator you created previously capable of calculating perimeters and areas, so that </a:t>
            </a:r>
            <a:r>
              <a:rPr lang="en-US" sz="2100" dirty="0" smtClean="0">
                <a:solidFill>
                  <a:srgbClr val="000000"/>
                </a:solidFill>
                <a:latin typeface="Arial" panose="020B0604020202020204" pitchFamily="34" charset="0"/>
                <a:cs typeface="Arial" panose="020B0604020202020204" pitchFamily="34" charset="0"/>
              </a:rPr>
              <a:t>it can </a:t>
            </a:r>
            <a:r>
              <a:rPr lang="en-US" sz="2100" dirty="0">
                <a:solidFill>
                  <a:srgbClr val="000000"/>
                </a:solidFill>
                <a:latin typeface="Arial" panose="020B0604020202020204" pitchFamily="34" charset="0"/>
                <a:cs typeface="Arial" panose="020B0604020202020204" pitchFamily="34" charset="0"/>
              </a:rPr>
              <a:t>perform all the calculations contained in the </a:t>
            </a:r>
            <a:r>
              <a:rPr lang="en-US" sz="2100" dirty="0" err="1">
                <a:solidFill>
                  <a:srgbClr val="000000"/>
                </a:solidFill>
                <a:latin typeface="Arial" panose="020B0604020202020204" pitchFamily="34" charset="0"/>
                <a:cs typeface="Arial" panose="020B0604020202020204" pitchFamily="34" charset="0"/>
              </a:rPr>
              <a:t>maths</a:t>
            </a:r>
            <a:r>
              <a:rPr lang="en-US" sz="2100" dirty="0">
                <a:solidFill>
                  <a:srgbClr val="000000"/>
                </a:solidFill>
                <a:latin typeface="Arial" panose="020B0604020202020204" pitchFamily="34" charset="0"/>
                <a:cs typeface="Arial" panose="020B0604020202020204" pitchFamily="34" charset="0"/>
              </a:rPr>
              <a:t> book the primary school pupils gave you at the </a:t>
            </a:r>
            <a:r>
              <a:rPr lang="en-US" sz="2100" dirty="0" smtClean="0">
                <a:solidFill>
                  <a:srgbClr val="000000"/>
                </a:solidFill>
                <a:latin typeface="Arial" panose="020B0604020202020204" pitchFamily="34" charset="0"/>
                <a:cs typeface="Arial" panose="020B0604020202020204" pitchFamily="34" charset="0"/>
              </a:rPr>
              <a:t>beginning of </a:t>
            </a:r>
            <a:r>
              <a:rPr lang="en-US" sz="2100" dirty="0">
                <a:solidFill>
                  <a:srgbClr val="000000"/>
                </a:solidFill>
                <a:latin typeface="Arial" panose="020B0604020202020204" pitchFamily="34" charset="0"/>
                <a:cs typeface="Arial" panose="020B0604020202020204" pitchFamily="34" charset="0"/>
              </a:rPr>
              <a:t>the lesson.</a:t>
            </a:r>
            <a:endParaRPr lang="en-GB" sz="21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497372">
            <a:off x="4071849" y="1593820"/>
            <a:ext cx="498589"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P</a:t>
            </a:r>
            <a:endParaRPr lang="en-GB" sz="1400" b="1" dirty="0">
              <a:solidFill>
                <a:srgbClr val="C00000"/>
              </a:solidFill>
              <a:latin typeface="Arial" panose="020B0604020202020204" pitchFamily="34" charset="0"/>
              <a:cs typeface="Arial" panose="020B0604020202020204" pitchFamily="34" charset="0"/>
            </a:endParaRPr>
          </a:p>
        </p:txBody>
      </p:sp>
      <p:sp>
        <p:nvSpPr>
          <p:cNvPr id="11" name="Rectangle 14"/>
          <p:cNvSpPr/>
          <p:nvPr/>
        </p:nvSpPr>
        <p:spPr>
          <a:xfrm>
            <a:off x="5148064" y="1703215"/>
            <a:ext cx="3672408" cy="4736974"/>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64456"/>
              <a:gd name="connsiteX1" fmla="*/ 8708512 w 8708512"/>
              <a:gd name="connsiteY1" fmla="*/ 0 h 864456"/>
              <a:gd name="connsiteX2" fmla="*/ 8708512 w 8708512"/>
              <a:gd name="connsiteY2" fmla="*/ 801671 h 864456"/>
              <a:gd name="connsiteX3" fmla="*/ 172410 w 8708512"/>
              <a:gd name="connsiteY3" fmla="*/ 838706 h 864456"/>
              <a:gd name="connsiteX4" fmla="*/ 0 w 8708512"/>
              <a:gd name="connsiteY4" fmla="*/ 0 h 864456"/>
              <a:gd name="connsiteX0" fmla="*/ 0 w 8708512"/>
              <a:gd name="connsiteY0" fmla="*/ 0 h 866016"/>
              <a:gd name="connsiteX1" fmla="*/ 8708512 w 8708512"/>
              <a:gd name="connsiteY1" fmla="*/ 0 h 866016"/>
              <a:gd name="connsiteX2" fmla="*/ 8708512 w 8708512"/>
              <a:gd name="connsiteY2" fmla="*/ 805154 h 866016"/>
              <a:gd name="connsiteX3" fmla="*/ 172410 w 8708512"/>
              <a:gd name="connsiteY3" fmla="*/ 838706 h 866016"/>
              <a:gd name="connsiteX4" fmla="*/ 0 w 8708512"/>
              <a:gd name="connsiteY4" fmla="*/ 0 h 866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66016">
                <a:moveTo>
                  <a:pt x="0" y="0"/>
                </a:moveTo>
                <a:lnTo>
                  <a:pt x="8708512" y="0"/>
                </a:lnTo>
                <a:lnTo>
                  <a:pt x="8708512" y="805154"/>
                </a:lnTo>
                <a:cubicBezTo>
                  <a:pt x="5809583" y="891123"/>
                  <a:pt x="3047893" y="869968"/>
                  <a:pt x="172410" y="838706"/>
                </a:cubicBezTo>
                <a:cubicBezTo>
                  <a:pt x="86441" y="626190"/>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a:spAutoFit/>
          </a:bodyPr>
          <a:lstStyle/>
          <a:p>
            <a:pPr marL="971550" indent="-971550">
              <a:buClr>
                <a:srgbClr val="C00000"/>
              </a:buClr>
              <a:tabLst>
                <a:tab pos="2420938" algn="l"/>
              </a:tabLst>
            </a:pPr>
            <a:r>
              <a:rPr lang="en-US" sz="2100" b="1" dirty="0" smtClean="0">
                <a:solidFill>
                  <a:srgbClr val="002060"/>
                </a:solidFill>
                <a:latin typeface="Arial" panose="020B0604020202020204" pitchFamily="34" charset="0"/>
                <a:cs typeface="Arial" panose="020B0604020202020204" pitchFamily="34" charset="0"/>
              </a:rPr>
              <a:t>Compute-IT</a:t>
            </a:r>
            <a:endParaRPr lang="en-US" sz="2100" b="1" dirty="0">
              <a:solidFill>
                <a:srgbClr val="002060"/>
              </a:solidFill>
              <a:latin typeface="Arial" panose="020B0604020202020204" pitchFamily="34" charset="0"/>
              <a:cs typeface="Arial" panose="020B0604020202020204" pitchFamily="34" charset="0"/>
            </a:endParaRPr>
          </a:p>
          <a:p>
            <a:pPr marL="971550" indent="-971550"/>
            <a:r>
              <a:rPr lang="en-US" sz="2100" b="1" dirty="0"/>
              <a:t>11.3.3 </a:t>
            </a:r>
            <a:r>
              <a:rPr lang="en-US" sz="2100" b="1" dirty="0" smtClean="0"/>
              <a:t>	</a:t>
            </a:r>
            <a:r>
              <a:rPr lang="en-US" sz="2100" dirty="0" smtClean="0"/>
              <a:t>Program </a:t>
            </a:r>
            <a:r>
              <a:rPr lang="en-US" sz="2100" dirty="0"/>
              <a:t>your shape calculator using a graphical programming language.</a:t>
            </a:r>
          </a:p>
          <a:p>
            <a:pPr marL="971550" indent="-971550"/>
            <a:r>
              <a:rPr lang="en-US" sz="2100" b="1" dirty="0"/>
              <a:t>11.3.4 </a:t>
            </a:r>
            <a:r>
              <a:rPr lang="en-US" sz="2100" b="1" dirty="0" smtClean="0"/>
              <a:t>	</a:t>
            </a:r>
            <a:r>
              <a:rPr lang="en-US" sz="2100" dirty="0" smtClean="0"/>
              <a:t>Can </a:t>
            </a:r>
            <a:r>
              <a:rPr lang="en-US" sz="2100" dirty="0"/>
              <a:t>you adapt your program to make it more appealing to younger pupils? What about adding some animation </a:t>
            </a:r>
            <a:r>
              <a:rPr lang="en-US" sz="2100" dirty="0" smtClean="0"/>
              <a:t>or sound </a:t>
            </a:r>
            <a:r>
              <a:rPr lang="en-US" sz="2100" dirty="0"/>
              <a:t>to your program?</a:t>
            </a:r>
            <a:endParaRPr lang="en-GB" sz="21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574342" y="1575063"/>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4" name="Title 1"/>
          <p:cNvSpPr>
            <a:spLocks noGrp="1"/>
          </p:cNvSpPr>
          <p:nvPr>
            <p:ph type="title"/>
          </p:nvPr>
        </p:nvSpPr>
        <p:spPr>
          <a:xfrm>
            <a:off x="35496" y="44624"/>
            <a:ext cx="7632848" cy="625434"/>
          </a:xfrm>
        </p:spPr>
        <p:txBody>
          <a:bodyPr>
            <a:noAutofit/>
          </a:bodyPr>
          <a:lstStyle/>
          <a:p>
            <a:r>
              <a:rPr lang="en-US" sz="3600" dirty="0" smtClean="0"/>
              <a:t>11.3 </a:t>
            </a:r>
            <a:r>
              <a:rPr lang="en-US" sz="3600" dirty="0"/>
              <a:t>– </a:t>
            </a:r>
            <a:r>
              <a:rPr lang="en-US" sz="3600" dirty="0" smtClean="0"/>
              <a:t>Using Procedures </a:t>
            </a:r>
            <a:r>
              <a:rPr lang="en-US" sz="3600" dirty="0"/>
              <a:t>and </a:t>
            </a:r>
            <a:r>
              <a:rPr lang="en-US" sz="3600" dirty="0" smtClean="0"/>
              <a:t>Functions</a:t>
            </a:r>
            <a:endParaRPr lang="en-GB" sz="3600" b="1" dirty="0" smtClean="0"/>
          </a:p>
        </p:txBody>
      </p:sp>
    </p:spTree>
    <p:extLst>
      <p:ext uri="{BB962C8B-B14F-4D97-AF65-F5344CB8AC3E}">
        <p14:creationId xmlns:p14="http://schemas.microsoft.com/office/powerpoint/2010/main" val="109076846"/>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dirty="0" smtClean="0"/>
              <a:t>12 </a:t>
            </a:r>
            <a:r>
              <a:rPr lang="en-US" dirty="0"/>
              <a:t>– </a:t>
            </a:r>
            <a:r>
              <a:rPr lang="en-US" dirty="0" smtClean="0"/>
              <a:t>Programming a Quiz</a:t>
            </a:r>
            <a:endParaRPr lang="en-GB" b="1" dirty="0" smtClean="0"/>
          </a:p>
        </p:txBody>
      </p:sp>
      <p:sp>
        <p:nvSpPr>
          <p:cNvPr id="6" name="Rectangle 22"/>
          <p:cNvSpPr/>
          <p:nvPr/>
        </p:nvSpPr>
        <p:spPr>
          <a:xfrm>
            <a:off x="179512" y="1124744"/>
            <a:ext cx="8735406" cy="3170099"/>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13270"/>
              <a:gd name="connsiteX1" fmla="*/ 8708512 w 8708512"/>
              <a:gd name="connsiteY1" fmla="*/ 0 h 813270"/>
              <a:gd name="connsiteX2" fmla="*/ 8708512 w 8708512"/>
              <a:gd name="connsiteY2" fmla="*/ 759758 h 813270"/>
              <a:gd name="connsiteX3" fmla="*/ 70339 w 8708512"/>
              <a:gd name="connsiteY3" fmla="*/ 762788 h 813270"/>
              <a:gd name="connsiteX4" fmla="*/ 0 w 8708512"/>
              <a:gd name="connsiteY4" fmla="*/ 0 h 813270"/>
              <a:gd name="connsiteX0" fmla="*/ 0 w 8708512"/>
              <a:gd name="connsiteY0" fmla="*/ 0 h 819609"/>
              <a:gd name="connsiteX1" fmla="*/ 8708512 w 8708512"/>
              <a:gd name="connsiteY1" fmla="*/ 0 h 819609"/>
              <a:gd name="connsiteX2" fmla="*/ 8708512 w 8708512"/>
              <a:gd name="connsiteY2" fmla="*/ 759758 h 819609"/>
              <a:gd name="connsiteX3" fmla="*/ 83786 w 8708512"/>
              <a:gd name="connsiteY3" fmla="*/ 780526 h 819609"/>
              <a:gd name="connsiteX4" fmla="*/ 0 w 8708512"/>
              <a:gd name="connsiteY4" fmla="*/ 0 h 819609"/>
              <a:gd name="connsiteX0" fmla="*/ 0 w 8735406"/>
              <a:gd name="connsiteY0" fmla="*/ 0 h 809649"/>
              <a:gd name="connsiteX1" fmla="*/ 8708512 w 8735406"/>
              <a:gd name="connsiteY1" fmla="*/ 0 h 809649"/>
              <a:gd name="connsiteX2" fmla="*/ 8735406 w 8735406"/>
              <a:gd name="connsiteY2" fmla="*/ 742020 h 809649"/>
              <a:gd name="connsiteX3" fmla="*/ 83786 w 8735406"/>
              <a:gd name="connsiteY3" fmla="*/ 780526 h 809649"/>
              <a:gd name="connsiteX4" fmla="*/ 0 w 8735406"/>
              <a:gd name="connsiteY4" fmla="*/ 0 h 809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5406" h="809649">
                <a:moveTo>
                  <a:pt x="0" y="0"/>
                </a:moveTo>
                <a:lnTo>
                  <a:pt x="8708512" y="0"/>
                </a:lnTo>
                <a:lnTo>
                  <a:pt x="8735406" y="742020"/>
                </a:lnTo>
                <a:cubicBezTo>
                  <a:pt x="5875553" y="847528"/>
                  <a:pt x="2967085" y="803972"/>
                  <a:pt x="83786" y="780526"/>
                </a:cubicBezTo>
                <a:cubicBezTo>
                  <a:pt x="17355" y="597611"/>
                  <a:pt x="19539" y="229807"/>
                  <a:pt x="0" y="0"/>
                </a:cubicBezTo>
                <a:close/>
              </a:path>
            </a:pathLst>
          </a:custGeom>
          <a:solidFill>
            <a:schemeClr val="accent6">
              <a:lumMod val="40000"/>
              <a:lumOff val="60000"/>
            </a:schemeClr>
          </a:solidFill>
          <a:ln w="57150">
            <a:solidFill>
              <a:srgbClr val="C0000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500" b="1" dirty="0" smtClean="0">
                <a:solidFill>
                  <a:srgbClr val="C00000"/>
                </a:solidFill>
                <a:latin typeface="Arial" panose="020B0604020202020204" pitchFamily="34" charset="0"/>
                <a:cs typeface="Arial" panose="020B0604020202020204" pitchFamily="34" charset="0"/>
              </a:rPr>
              <a:t>Challenge</a:t>
            </a:r>
            <a:endParaRPr lang="en-US" sz="2500" b="1" dirty="0">
              <a:solidFill>
                <a:srgbClr val="C00000"/>
              </a:solidFill>
              <a:latin typeface="Arial" panose="020B0604020202020204" pitchFamily="34" charset="0"/>
              <a:cs typeface="Arial" panose="020B0604020202020204" pitchFamily="34" charset="0"/>
            </a:endParaRPr>
          </a:p>
          <a:p>
            <a:pPr marL="403225" indent="-403225">
              <a:buClr>
                <a:srgbClr val="C00000"/>
              </a:buClr>
              <a:buFont typeface="Wingdings" panose="05000000000000000000" pitchFamily="2" charset="2"/>
              <a:buChar char="§"/>
              <a:tabLst>
                <a:tab pos="2420938" algn="l"/>
              </a:tabLst>
            </a:pPr>
            <a:r>
              <a:rPr lang="en-US" sz="2500" dirty="0">
                <a:solidFill>
                  <a:srgbClr val="000000"/>
                </a:solidFill>
                <a:latin typeface="Arial" panose="020B0604020202020204" pitchFamily="34" charset="0"/>
                <a:cs typeface="Arial" panose="020B0604020202020204" pitchFamily="34" charset="0"/>
              </a:rPr>
              <a:t>The challenge for this unit is to program a </a:t>
            </a:r>
            <a:r>
              <a:rPr lang="en-US" sz="2500" dirty="0" err="1">
                <a:solidFill>
                  <a:srgbClr val="000000"/>
                </a:solidFill>
                <a:latin typeface="Arial" panose="020B0604020202020204" pitchFamily="34" charset="0"/>
                <a:cs typeface="Arial" panose="020B0604020202020204" pitchFamily="34" charset="0"/>
              </a:rPr>
              <a:t>maths</a:t>
            </a:r>
            <a:r>
              <a:rPr lang="en-US" sz="2500" dirty="0">
                <a:solidFill>
                  <a:srgbClr val="000000"/>
                </a:solidFill>
                <a:latin typeface="Arial" panose="020B0604020202020204" pitchFamily="34" charset="0"/>
                <a:cs typeface="Arial" panose="020B0604020202020204" pitchFamily="34" charset="0"/>
              </a:rPr>
              <a:t> quiz for primary school pupils. The quiz should ask the player for </a:t>
            </a:r>
            <a:r>
              <a:rPr lang="en-US" sz="2500" dirty="0" smtClean="0">
                <a:solidFill>
                  <a:srgbClr val="000000"/>
                </a:solidFill>
                <a:latin typeface="Arial" panose="020B0604020202020204" pitchFamily="34" charset="0"/>
                <a:cs typeface="Arial" panose="020B0604020202020204" pitchFamily="34" charset="0"/>
              </a:rPr>
              <a:t>their name</a:t>
            </a:r>
            <a:r>
              <a:rPr lang="en-US" sz="2500" dirty="0">
                <a:solidFill>
                  <a:srgbClr val="000000"/>
                </a:solidFill>
                <a:latin typeface="Arial" panose="020B0604020202020204" pitchFamily="34" charset="0"/>
                <a:cs typeface="Arial" panose="020B0604020202020204" pitchFamily="34" charset="0"/>
              </a:rPr>
              <a:t>, and then use this in the questions. </a:t>
            </a:r>
            <a:endParaRPr lang="en-US" sz="2500" dirty="0" smtClean="0">
              <a:solidFill>
                <a:srgbClr val="000000"/>
              </a:solidFill>
              <a:latin typeface="Arial" panose="020B0604020202020204" pitchFamily="34" charset="0"/>
              <a:cs typeface="Arial" panose="020B0604020202020204" pitchFamily="34" charset="0"/>
            </a:endParaRPr>
          </a:p>
          <a:p>
            <a:pPr marL="403225" indent="-403225">
              <a:buClr>
                <a:srgbClr val="C00000"/>
              </a:buClr>
              <a:buFont typeface="Wingdings" panose="05000000000000000000" pitchFamily="2" charset="2"/>
              <a:buChar char="§"/>
              <a:tabLst>
                <a:tab pos="2420938" algn="l"/>
              </a:tabLst>
            </a:pPr>
            <a:r>
              <a:rPr lang="en-US" sz="2500" dirty="0" smtClean="0">
                <a:solidFill>
                  <a:srgbClr val="000000"/>
                </a:solidFill>
                <a:latin typeface="Arial" panose="020B0604020202020204" pitchFamily="34" charset="0"/>
                <a:cs typeface="Arial" panose="020B0604020202020204" pitchFamily="34" charset="0"/>
              </a:rPr>
              <a:t>The </a:t>
            </a:r>
            <a:r>
              <a:rPr lang="en-US" sz="2500" dirty="0">
                <a:solidFill>
                  <a:srgbClr val="000000"/>
                </a:solidFill>
                <a:latin typeface="Arial" panose="020B0604020202020204" pitchFamily="34" charset="0"/>
                <a:cs typeface="Arial" panose="020B0604020202020204" pitchFamily="34" charset="0"/>
              </a:rPr>
              <a:t>quiz should contain sections of questions, each covering a different </a:t>
            </a:r>
            <a:r>
              <a:rPr lang="en-US" sz="2500" dirty="0" err="1" smtClean="0">
                <a:solidFill>
                  <a:srgbClr val="000000"/>
                </a:solidFill>
                <a:latin typeface="Arial" panose="020B0604020202020204" pitchFamily="34" charset="0"/>
                <a:cs typeface="Arial" panose="020B0604020202020204" pitchFamily="34" charset="0"/>
              </a:rPr>
              <a:t>maths</a:t>
            </a:r>
            <a:r>
              <a:rPr lang="en-US" sz="2500" dirty="0" smtClean="0">
                <a:solidFill>
                  <a:srgbClr val="000000"/>
                </a:solidFill>
                <a:latin typeface="Arial" panose="020B0604020202020204" pitchFamily="34" charset="0"/>
                <a:cs typeface="Arial" panose="020B0604020202020204" pitchFamily="34" charset="0"/>
              </a:rPr>
              <a:t> topic</a:t>
            </a:r>
            <a:r>
              <a:rPr lang="en-US" sz="2500" dirty="0">
                <a:solidFill>
                  <a:srgbClr val="000000"/>
                </a:solidFill>
                <a:latin typeface="Arial" panose="020B0604020202020204" pitchFamily="34" charset="0"/>
                <a:cs typeface="Arial" panose="020B0604020202020204" pitchFamily="34" charset="0"/>
              </a:rPr>
              <a:t>. At least one section should contain questions that the computer has generated randomly. All the answers should </a:t>
            </a:r>
            <a:r>
              <a:rPr lang="en-US" sz="2500" dirty="0" smtClean="0">
                <a:solidFill>
                  <a:srgbClr val="000000"/>
                </a:solidFill>
                <a:latin typeface="Arial" panose="020B0604020202020204" pitchFamily="34" charset="0"/>
                <a:cs typeface="Arial" panose="020B0604020202020204" pitchFamily="34" charset="0"/>
              </a:rPr>
              <a:t>be numerical</a:t>
            </a:r>
            <a:r>
              <a:rPr lang="en-US" sz="2500" dirty="0">
                <a:solidFill>
                  <a:srgbClr val="000000"/>
                </a:solidFill>
                <a:latin typeface="Arial" panose="020B0604020202020204" pitchFamily="34" charset="0"/>
                <a:cs typeface="Arial" panose="020B0604020202020204" pitchFamily="34" charset="0"/>
              </a:rPr>
              <a:t>.</a:t>
            </a:r>
            <a:endParaRPr lang="en-GB" sz="2500" b="1"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20"/>
          <p:cNvSpPr/>
          <p:nvPr/>
        </p:nvSpPr>
        <p:spPr>
          <a:xfrm>
            <a:off x="212998" y="4437112"/>
            <a:ext cx="8708513" cy="2182971"/>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500" b="1" dirty="0" smtClean="0">
                <a:solidFill>
                  <a:srgbClr val="000000"/>
                </a:solidFill>
                <a:latin typeface="Arial" panose="020B0604020202020204" pitchFamily="34" charset="0"/>
                <a:cs typeface="Arial" panose="020B0604020202020204" pitchFamily="34" charset="0"/>
              </a:rPr>
              <a:t>Key </a:t>
            </a:r>
            <a:r>
              <a:rPr lang="en-US" sz="25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500" b="1" dirty="0" smtClean="0">
                <a:solidFill>
                  <a:srgbClr val="C00000"/>
                </a:solidFill>
                <a:latin typeface="Arial" panose="020B0604020202020204" pitchFamily="34" charset="0"/>
                <a:cs typeface="Arial" panose="020B0604020202020204" pitchFamily="34" charset="0"/>
              </a:rPr>
              <a:t>Abstraction</a:t>
            </a:r>
            <a:r>
              <a:rPr lang="en-US" sz="2500" b="1" dirty="0">
                <a:solidFill>
                  <a:srgbClr val="C00000"/>
                </a:solidFill>
                <a:latin typeface="Arial" panose="020B0604020202020204" pitchFamily="34" charset="0"/>
                <a:cs typeface="Arial" panose="020B0604020202020204" pitchFamily="34" charset="0"/>
              </a:rPr>
              <a:t>: </a:t>
            </a:r>
            <a:r>
              <a:rPr lang="en-US" sz="2500" dirty="0">
                <a:solidFill>
                  <a:srgbClr val="000000"/>
                </a:solidFill>
                <a:latin typeface="Arial" panose="020B0604020202020204" pitchFamily="34" charset="0"/>
                <a:cs typeface="Arial" panose="020B0604020202020204" pitchFamily="34" charset="0"/>
              </a:rPr>
              <a:t>Working with ideas or solving a problem by identifying common patterns in real situations, concentrating </a:t>
            </a:r>
            <a:r>
              <a:rPr lang="en-US" sz="2500" dirty="0" smtClean="0">
                <a:solidFill>
                  <a:srgbClr val="000000"/>
                </a:solidFill>
                <a:latin typeface="Arial" panose="020B0604020202020204" pitchFamily="34" charset="0"/>
                <a:cs typeface="Arial" panose="020B0604020202020204" pitchFamily="34" charset="0"/>
              </a:rPr>
              <a:t>on general </a:t>
            </a:r>
            <a:r>
              <a:rPr lang="en-US" sz="2500" dirty="0">
                <a:solidFill>
                  <a:srgbClr val="000000"/>
                </a:solidFill>
                <a:latin typeface="Arial" panose="020B0604020202020204" pitchFamily="34" charset="0"/>
                <a:cs typeface="Arial" panose="020B0604020202020204" pitchFamily="34" charset="0"/>
              </a:rPr>
              <a:t>ideas and not on the detail of the problem itself.</a:t>
            </a:r>
            <a:endParaRPr lang="en-GB" sz="25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49680" y="430870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2449732"/>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3888431" cy="4696670"/>
          </a:xfrm>
          <a:prstGeom prst="rect">
            <a:avLst/>
          </a:prstGeom>
        </p:spPr>
        <p:txBody>
          <a:bodyPr wrap="square">
            <a:spAutoFit/>
          </a:bodyPr>
          <a:lstStyle/>
          <a:p>
            <a:pPr>
              <a:buClr>
                <a:srgbClr val="0070C0"/>
              </a:buClr>
            </a:pPr>
            <a:r>
              <a:rPr lang="en-US" sz="1870" b="1" dirty="0" smtClean="0">
                <a:solidFill>
                  <a:srgbClr val="C00000"/>
                </a:solidFill>
              </a:rPr>
              <a:t>What is Abstraction</a:t>
            </a:r>
            <a:endParaRPr lang="en-US" sz="1870" b="1" dirty="0">
              <a:solidFill>
                <a:srgbClr val="C00000"/>
              </a:solidFill>
            </a:endParaRPr>
          </a:p>
          <a:p>
            <a:pPr marL="342900" indent="-342900">
              <a:buClr>
                <a:srgbClr val="0070C0"/>
              </a:buClr>
              <a:buFont typeface="Wingdings 3" panose="05040102010807070707" pitchFamily="18" charset="2"/>
              <a:buChar char=""/>
            </a:pPr>
            <a:r>
              <a:rPr lang="en-US" sz="1870" dirty="0"/>
              <a:t>There are a number of steps involved in a quiz like the one shown in the cartoon:</a:t>
            </a:r>
          </a:p>
          <a:p>
            <a:pPr marL="342900" indent="-342900">
              <a:buClr>
                <a:srgbClr val="0070C0"/>
              </a:buClr>
              <a:buFont typeface="+mj-lt"/>
              <a:buAutoNum type="arabicPeriod"/>
            </a:pPr>
            <a:r>
              <a:rPr lang="en-US" sz="1870" dirty="0" smtClean="0"/>
              <a:t>The </a:t>
            </a:r>
            <a:r>
              <a:rPr lang="en-US" sz="1870" dirty="0"/>
              <a:t>Quiz Master (QM) welcomes the Quiz Takers (QTs) to the quiz.</a:t>
            </a:r>
          </a:p>
          <a:p>
            <a:pPr marL="342900" indent="-342900">
              <a:buClr>
                <a:srgbClr val="0070C0"/>
              </a:buClr>
              <a:buFont typeface="+mj-lt"/>
              <a:buAutoNum type="arabicPeriod"/>
            </a:pPr>
            <a:r>
              <a:rPr lang="en-US" sz="1870" dirty="0" smtClean="0"/>
              <a:t>The </a:t>
            </a:r>
            <a:r>
              <a:rPr lang="en-US" sz="1870" dirty="0"/>
              <a:t>QM asks the QTs to write down their name.</a:t>
            </a:r>
          </a:p>
          <a:p>
            <a:pPr marL="342900" indent="-342900">
              <a:buClr>
                <a:srgbClr val="0070C0"/>
              </a:buClr>
              <a:buFont typeface="+mj-lt"/>
              <a:buAutoNum type="arabicPeriod"/>
            </a:pPr>
            <a:r>
              <a:rPr lang="en-US" sz="1870" dirty="0" smtClean="0"/>
              <a:t>The </a:t>
            </a:r>
            <a:r>
              <a:rPr lang="en-US" sz="1870" dirty="0"/>
              <a:t>QM asks the QTs a question.</a:t>
            </a:r>
          </a:p>
          <a:p>
            <a:pPr marL="342900" indent="-342900">
              <a:buClr>
                <a:srgbClr val="0070C0"/>
              </a:buClr>
              <a:buFont typeface="+mj-lt"/>
              <a:buAutoNum type="arabicPeriod"/>
            </a:pPr>
            <a:r>
              <a:rPr lang="en-US" sz="1870" dirty="0" smtClean="0"/>
              <a:t>The </a:t>
            </a:r>
            <a:r>
              <a:rPr lang="en-US" sz="1870" dirty="0"/>
              <a:t>QTs answer the question.</a:t>
            </a:r>
          </a:p>
          <a:p>
            <a:pPr marL="342900" indent="-342900">
              <a:buClr>
                <a:srgbClr val="0070C0"/>
              </a:buClr>
              <a:buFont typeface="+mj-lt"/>
              <a:buAutoNum type="arabicPeriod"/>
            </a:pPr>
            <a:r>
              <a:rPr lang="en-US" sz="1870" dirty="0" smtClean="0"/>
              <a:t>The </a:t>
            </a:r>
            <a:r>
              <a:rPr lang="en-US" sz="1870" dirty="0"/>
              <a:t>QM provides the correct answer and tells the QTs how many points they receive if they got the answer right</a:t>
            </a:r>
            <a:r>
              <a:rPr lang="en-US" sz="1870" dirty="0" smtClean="0"/>
              <a:t>.</a:t>
            </a:r>
            <a:endParaRPr lang="en-US" sz="1870" dirty="0"/>
          </a:p>
        </p:txBody>
      </p:sp>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pic>
        <p:nvPicPr>
          <p:cNvPr id="4" name="Picture 3"/>
          <p:cNvPicPr>
            <a:picLocks noChangeAspect="1"/>
          </p:cNvPicPr>
          <p:nvPr/>
        </p:nvPicPr>
        <p:blipFill rotWithShape="1">
          <a:blip r:embed="rId3"/>
          <a:srcRect l="26375" t="22439" r="27950" b="6688"/>
          <a:stretch/>
        </p:blipFill>
        <p:spPr>
          <a:xfrm>
            <a:off x="4067944" y="1196752"/>
            <a:ext cx="4886994" cy="4320480"/>
          </a:xfrm>
          <a:prstGeom prst="rect">
            <a:avLst/>
          </a:prstGeom>
        </p:spPr>
      </p:pic>
      <p:sp>
        <p:nvSpPr>
          <p:cNvPr id="5" name="Rectangle 4"/>
          <p:cNvSpPr/>
          <p:nvPr/>
        </p:nvSpPr>
        <p:spPr>
          <a:xfrm>
            <a:off x="179512" y="5733256"/>
            <a:ext cx="8739979" cy="946413"/>
          </a:xfrm>
          <a:prstGeom prst="rect">
            <a:avLst/>
          </a:prstGeom>
        </p:spPr>
        <p:txBody>
          <a:bodyPr wrap="square">
            <a:spAutoFit/>
          </a:bodyPr>
          <a:lstStyle/>
          <a:p>
            <a:pPr marL="342900" indent="-342900">
              <a:buClr>
                <a:srgbClr val="0070C0"/>
              </a:buClr>
              <a:buFont typeface="+mj-lt"/>
              <a:buAutoNum type="arabicPeriod" startAt="6"/>
            </a:pPr>
            <a:r>
              <a:rPr lang="en-US" sz="1870" dirty="0"/>
              <a:t>Steps 3, 4 and 5 are repeated until all the questions have been asked.</a:t>
            </a:r>
          </a:p>
          <a:p>
            <a:pPr marL="342900" indent="-342900">
              <a:buClr>
                <a:srgbClr val="0070C0"/>
              </a:buClr>
              <a:buFont typeface="+mj-lt"/>
              <a:buAutoNum type="arabicPeriod" startAt="6"/>
            </a:pPr>
            <a:r>
              <a:rPr lang="en-US" sz="1870" dirty="0"/>
              <a:t>The QM asks for the final scores.</a:t>
            </a:r>
          </a:p>
          <a:p>
            <a:pPr marL="342900" indent="-342900">
              <a:buClr>
                <a:srgbClr val="0070C0"/>
              </a:buClr>
              <a:buFont typeface="+mj-lt"/>
              <a:buAutoNum type="arabicPeriod" startAt="6"/>
            </a:pPr>
            <a:r>
              <a:rPr lang="en-US" sz="1870" dirty="0"/>
              <a:t>The QTs provide their final scores.</a:t>
            </a:r>
          </a:p>
        </p:txBody>
      </p:sp>
    </p:spTree>
    <p:extLst>
      <p:ext uri="{BB962C8B-B14F-4D97-AF65-F5344CB8AC3E}">
        <p14:creationId xmlns:p14="http://schemas.microsoft.com/office/powerpoint/2010/main" val="3698881834"/>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4593565"/>
          </a:xfrm>
          <a:prstGeom prst="rect">
            <a:avLst/>
          </a:prstGeom>
        </p:spPr>
        <p:txBody>
          <a:bodyPr wrap="square">
            <a:spAutoFit/>
          </a:bodyPr>
          <a:lstStyle/>
          <a:p>
            <a:pPr marL="342900" indent="-342900">
              <a:buClr>
                <a:srgbClr val="0070C0"/>
              </a:buClr>
            </a:pPr>
            <a:r>
              <a:rPr lang="en-US" sz="1920" b="1" dirty="0" smtClean="0">
                <a:solidFill>
                  <a:srgbClr val="C00000"/>
                </a:solidFill>
              </a:rPr>
              <a:t>What is Abstraction</a:t>
            </a:r>
            <a:endParaRPr lang="en-US" sz="1920" b="1" dirty="0">
              <a:solidFill>
                <a:srgbClr val="C00000"/>
              </a:solidFill>
            </a:endParaRPr>
          </a:p>
          <a:p>
            <a:pPr marL="342900" indent="-342900">
              <a:buClr>
                <a:srgbClr val="0070C0"/>
              </a:buClr>
              <a:buFont typeface="Wingdings 3" panose="05040102010807070707" pitchFamily="18" charset="2"/>
              <a:buChar char=""/>
            </a:pPr>
            <a:r>
              <a:rPr lang="en-US" sz="1920" dirty="0"/>
              <a:t>Thinking about the quiz abstractly, by removing the detail of the questions and their answers, helps you to focus on what </a:t>
            </a:r>
            <a:r>
              <a:rPr lang="en-US" sz="1920" dirty="0" smtClean="0"/>
              <a:t>is actually </a:t>
            </a:r>
            <a:r>
              <a:rPr lang="en-US" sz="1920" dirty="0"/>
              <a:t>happening. Abstraction is an important skill for computer scientists. It enables you to consider other ways to </a:t>
            </a:r>
            <a:r>
              <a:rPr lang="en-US" sz="1920" dirty="0" smtClean="0"/>
              <a:t>do things</a:t>
            </a:r>
            <a:r>
              <a:rPr lang="en-US" sz="1920" dirty="0"/>
              <a:t>. For example, the quiz could also be run like this:</a:t>
            </a:r>
          </a:p>
          <a:p>
            <a:pPr marL="342900" indent="-342900">
              <a:buClr>
                <a:srgbClr val="0070C0"/>
              </a:buClr>
              <a:buFont typeface="+mj-lt"/>
              <a:buAutoNum type="arabicPeriod"/>
            </a:pPr>
            <a:r>
              <a:rPr lang="en-US" sz="1920" dirty="0" smtClean="0"/>
              <a:t>The </a:t>
            </a:r>
            <a:r>
              <a:rPr lang="en-US" sz="1920" dirty="0"/>
              <a:t>Quiz Master (QM) welcomes the Quiz Takers (QTs) to the quiz.</a:t>
            </a:r>
          </a:p>
          <a:p>
            <a:pPr marL="342900" indent="-342900">
              <a:buClr>
                <a:srgbClr val="0070C0"/>
              </a:buClr>
              <a:buFont typeface="+mj-lt"/>
              <a:buAutoNum type="arabicPeriod"/>
            </a:pPr>
            <a:r>
              <a:rPr lang="en-US" sz="1920" dirty="0" smtClean="0"/>
              <a:t>The </a:t>
            </a:r>
            <a:r>
              <a:rPr lang="en-US" sz="1920" dirty="0"/>
              <a:t>QM asks the QTs their names.</a:t>
            </a:r>
          </a:p>
          <a:p>
            <a:pPr marL="342900" indent="-342900">
              <a:buClr>
                <a:srgbClr val="0070C0"/>
              </a:buClr>
              <a:buFont typeface="+mj-lt"/>
              <a:buAutoNum type="arabicPeriod"/>
            </a:pPr>
            <a:r>
              <a:rPr lang="en-US" sz="1920" dirty="0" smtClean="0"/>
              <a:t>The </a:t>
            </a:r>
            <a:r>
              <a:rPr lang="en-US" sz="1920" dirty="0"/>
              <a:t>QM asks a question.</a:t>
            </a:r>
          </a:p>
          <a:p>
            <a:pPr marL="342900" indent="-342900">
              <a:buClr>
                <a:srgbClr val="0070C0"/>
              </a:buClr>
              <a:buFont typeface="+mj-lt"/>
              <a:buAutoNum type="arabicPeriod"/>
            </a:pPr>
            <a:r>
              <a:rPr lang="en-US" sz="1920" dirty="0" smtClean="0"/>
              <a:t>The </a:t>
            </a:r>
            <a:r>
              <a:rPr lang="en-US" sz="1920" dirty="0"/>
              <a:t>QTs answer the question.</a:t>
            </a:r>
          </a:p>
          <a:p>
            <a:pPr marL="342900" indent="-342900">
              <a:buClr>
                <a:srgbClr val="0070C0"/>
              </a:buClr>
              <a:buFont typeface="+mj-lt"/>
              <a:buAutoNum type="arabicPeriod"/>
            </a:pPr>
            <a:r>
              <a:rPr lang="en-US" sz="1920" dirty="0" smtClean="0"/>
              <a:t>Steps </a:t>
            </a:r>
            <a:r>
              <a:rPr lang="en-US" sz="1920" dirty="0"/>
              <a:t>3 and 4 are repeated until all the questions have been asked.</a:t>
            </a:r>
          </a:p>
          <a:p>
            <a:pPr marL="342900" indent="-342900">
              <a:buClr>
                <a:srgbClr val="0070C0"/>
              </a:buClr>
              <a:buFont typeface="+mj-lt"/>
              <a:buAutoNum type="arabicPeriod"/>
            </a:pPr>
            <a:r>
              <a:rPr lang="en-US" sz="1920" dirty="0" smtClean="0"/>
              <a:t>The </a:t>
            </a:r>
            <a:r>
              <a:rPr lang="en-US" sz="1920" dirty="0"/>
              <a:t>QM provides the correct answers and tells the QTs how many points they receive for each correct answer.</a:t>
            </a:r>
          </a:p>
          <a:p>
            <a:pPr marL="342900" indent="-342900">
              <a:buClr>
                <a:srgbClr val="0070C0"/>
              </a:buClr>
              <a:buFont typeface="+mj-lt"/>
              <a:buAutoNum type="arabicPeriod"/>
            </a:pPr>
            <a:r>
              <a:rPr lang="en-US" sz="1920" dirty="0" smtClean="0"/>
              <a:t>The </a:t>
            </a:r>
            <a:r>
              <a:rPr lang="en-US" sz="1920" dirty="0"/>
              <a:t>QM asks the QTs for their final scores.</a:t>
            </a:r>
          </a:p>
          <a:p>
            <a:pPr marL="342900" indent="-342900">
              <a:buClr>
                <a:srgbClr val="0070C0"/>
              </a:buClr>
              <a:buFont typeface="+mj-lt"/>
              <a:buAutoNum type="arabicPeriod"/>
            </a:pPr>
            <a:r>
              <a:rPr lang="en-US" sz="1920" dirty="0" smtClean="0"/>
              <a:t>The </a:t>
            </a:r>
            <a:r>
              <a:rPr lang="en-US" sz="1920" dirty="0"/>
              <a:t>QTs provide their final scores.</a:t>
            </a:r>
          </a:p>
        </p:txBody>
      </p:sp>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9" name="Rectangle 11"/>
          <p:cNvSpPr/>
          <p:nvPr/>
        </p:nvSpPr>
        <p:spPr>
          <a:xfrm>
            <a:off x="179512" y="5633372"/>
            <a:ext cx="8724691" cy="110799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12.1.1 </a:t>
            </a:r>
            <a:r>
              <a:rPr lang="en-US" sz="2200" dirty="0" smtClean="0">
                <a:solidFill>
                  <a:srgbClr val="000000"/>
                </a:solidFill>
                <a:latin typeface="Arial" panose="020B0604020202020204" pitchFamily="34" charset="0"/>
                <a:cs typeface="Arial" panose="020B0604020202020204" pitchFamily="34" charset="0"/>
              </a:rPr>
              <a:t>	What </a:t>
            </a:r>
            <a:r>
              <a:rPr lang="en-US" sz="2200" dirty="0">
                <a:solidFill>
                  <a:srgbClr val="000000"/>
                </a:solidFill>
                <a:latin typeface="Arial" panose="020B0604020202020204" pitchFamily="34" charset="0"/>
                <a:cs typeface="Arial" panose="020B0604020202020204" pitchFamily="34" charset="0"/>
              </a:rPr>
              <a:t>other common processes in the steps above could you abstract by removing specific detail?</a:t>
            </a:r>
            <a:endParaRPr lang="en-US" sz="22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949270">
            <a:off x="8574342" y="553284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5916922"/>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55576" y="1103833"/>
            <a:ext cx="8136904" cy="2862322"/>
          </a:xfrm>
          <a:prstGeom prst="rect">
            <a:avLst/>
          </a:prstGeom>
        </p:spPr>
        <p:txBody>
          <a:bodyPr wrap="square">
            <a:spAutoFit/>
          </a:bodyPr>
          <a:lstStyle/>
          <a:p>
            <a:pPr>
              <a:buClr>
                <a:srgbClr val="0070C0"/>
              </a:buClr>
            </a:pPr>
            <a:r>
              <a:rPr lang="en-US" sz="2000" b="1" dirty="0" smtClean="0">
                <a:solidFill>
                  <a:srgbClr val="C00000"/>
                </a:solidFill>
              </a:rPr>
              <a:t>Head-up </a:t>
            </a:r>
            <a:r>
              <a:rPr lang="en-US" sz="2000" b="1" dirty="0">
                <a:solidFill>
                  <a:srgbClr val="C00000"/>
                </a:solidFill>
              </a:rPr>
              <a:t>display (HUD)</a:t>
            </a:r>
          </a:p>
          <a:p>
            <a:pPr marL="347663" indent="-347663">
              <a:buClr>
                <a:srgbClr val="0070C0"/>
              </a:buClr>
              <a:buFont typeface="Wingdings 3" panose="05040102010807070707" pitchFamily="18" charset="2"/>
              <a:buChar char=""/>
            </a:pPr>
            <a:r>
              <a:rPr lang="en-US" sz="2000" dirty="0"/>
              <a:t>A head-up display is the name given to any transparent display that presents data without requiring users to look away </a:t>
            </a:r>
            <a:r>
              <a:rPr lang="en-US" sz="2000" dirty="0" smtClean="0"/>
              <a:t>from their </a:t>
            </a:r>
            <a:r>
              <a:rPr lang="en-US" sz="2000" dirty="0"/>
              <a:t>usual viewpoints. </a:t>
            </a:r>
            <a:endParaRPr lang="en-US" sz="2000" dirty="0" smtClean="0"/>
          </a:p>
          <a:p>
            <a:pPr marL="347663" indent="-347663">
              <a:buClr>
                <a:srgbClr val="0070C0"/>
              </a:buClr>
              <a:buFont typeface="Wingdings 3" panose="05040102010807070707" pitchFamily="18" charset="2"/>
              <a:buChar char=""/>
            </a:pPr>
            <a:r>
              <a:rPr lang="en-US" sz="2000" dirty="0" smtClean="0"/>
              <a:t>The </a:t>
            </a:r>
            <a:r>
              <a:rPr lang="en-US" sz="2000" dirty="0"/>
              <a:t>origin of the name stems from a pilot’s need to be able to view information with their head </a:t>
            </a:r>
            <a:r>
              <a:rPr lang="en-US" sz="2000" dirty="0" smtClean="0"/>
              <a:t>up and </a:t>
            </a:r>
            <a:r>
              <a:rPr lang="en-US" sz="2000" dirty="0"/>
              <a:t>looking forwards, instead of angled down looking at lower instruments. Although they were initially developed </a:t>
            </a:r>
            <a:r>
              <a:rPr lang="en-US" sz="2000" dirty="0" smtClean="0"/>
              <a:t>for military </a:t>
            </a:r>
            <a:r>
              <a:rPr lang="en-US" sz="2000" dirty="0"/>
              <a:t>aviation, HUDs are now used in commercial aircraft, automobiles, and other applications.</a:t>
            </a:r>
          </a:p>
        </p:txBody>
      </p:sp>
      <p:sp>
        <p:nvSpPr>
          <p:cNvPr id="10" name="Title 1"/>
          <p:cNvSpPr>
            <a:spLocks noGrp="1"/>
          </p:cNvSpPr>
          <p:nvPr>
            <p:ph type="title"/>
          </p:nvPr>
        </p:nvSpPr>
        <p:spPr>
          <a:xfrm>
            <a:off x="107504" y="44624"/>
            <a:ext cx="7632848" cy="625434"/>
          </a:xfrm>
        </p:spPr>
        <p:txBody>
          <a:bodyPr>
            <a:noAutofit/>
          </a:bodyPr>
          <a:lstStyle/>
          <a:p>
            <a:r>
              <a:rPr lang="en-US" sz="3000" dirty="0" smtClean="0"/>
              <a:t>9.1 – What is an Operating System Interface</a:t>
            </a:r>
            <a:endParaRPr lang="en-GB" sz="3000" b="1" dirty="0" smtClean="0"/>
          </a:p>
        </p:txBody>
      </p:sp>
      <p:sp>
        <p:nvSpPr>
          <p:cNvPr id="2" name="TextBox 1"/>
          <p:cNvSpPr txBox="1"/>
          <p:nvPr/>
        </p:nvSpPr>
        <p:spPr>
          <a:xfrm rot="16200000">
            <a:off x="-2372419" y="3648070"/>
            <a:ext cx="5565529" cy="477054"/>
          </a:xfrm>
          <a:prstGeom prst="rect">
            <a:avLst/>
          </a:prstGeom>
          <a:solidFill>
            <a:schemeClr val="accent1">
              <a:lumMod val="75000"/>
            </a:schemeClr>
          </a:solidFill>
          <a:ln w="57150">
            <a:solidFill>
              <a:srgbClr val="002060"/>
            </a:solidFill>
          </a:ln>
        </p:spPr>
        <p:txBody>
          <a:bodyPr wrap="square" lIns="45720" rIns="45720" rtlCol="0">
            <a:spAutoFit/>
          </a:bodyPr>
          <a:lstStyle/>
          <a:p>
            <a:pPr algn="ctr">
              <a:buClr>
                <a:srgbClr val="C00000"/>
              </a:buClr>
              <a:buSzPct val="80000"/>
            </a:pPr>
            <a:r>
              <a:rPr lang="en-US" sz="2500" dirty="0" smtClean="0">
                <a:solidFill>
                  <a:srgbClr val="FFFFFF"/>
                </a:solidFill>
              </a:rPr>
              <a:t>Different Operating System Interfaces</a:t>
            </a:r>
          </a:p>
        </p:txBody>
      </p:sp>
      <p:pic>
        <p:nvPicPr>
          <p:cNvPr id="4" name="Picture 3"/>
          <p:cNvPicPr>
            <a:picLocks noChangeAspect="1"/>
          </p:cNvPicPr>
          <p:nvPr/>
        </p:nvPicPr>
        <p:blipFill rotWithShape="1">
          <a:blip r:embed="rId3"/>
          <a:srcRect l="26375" t="39501" r="27950" b="10625"/>
          <a:stretch/>
        </p:blipFill>
        <p:spPr>
          <a:xfrm>
            <a:off x="827584" y="3933056"/>
            <a:ext cx="4176464" cy="2736304"/>
          </a:xfrm>
          <a:prstGeom prst="rect">
            <a:avLst/>
          </a:prstGeom>
        </p:spPr>
      </p:pic>
      <p:pic>
        <p:nvPicPr>
          <p:cNvPr id="2050" name="Picture 2" descr="Image result for head up display"/>
          <p:cNvPicPr>
            <a:picLocks noChangeAspect="1" noChangeArrowheads="1"/>
          </p:cNvPicPr>
          <p:nvPr/>
        </p:nvPicPr>
        <p:blipFill rotWithShape="1">
          <a:blip r:embed="rId4">
            <a:extLst>
              <a:ext uri="{28A0092B-C50C-407E-A947-70E740481C1C}">
                <a14:useLocalDpi xmlns:a14="http://schemas.microsoft.com/office/drawing/2010/main" val="0"/>
              </a:ext>
            </a:extLst>
          </a:blip>
          <a:srcRect t="5078"/>
          <a:stretch/>
        </p:blipFill>
        <p:spPr bwMode="auto">
          <a:xfrm>
            <a:off x="5110750" y="3933056"/>
            <a:ext cx="3781729" cy="2692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534432"/>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738664"/>
          </a:xfrm>
          <a:prstGeom prst="rect">
            <a:avLst/>
          </a:prstGeom>
        </p:spPr>
        <p:txBody>
          <a:bodyPr wrap="square">
            <a:spAutoFit/>
          </a:bodyPr>
          <a:lstStyle/>
          <a:p>
            <a:pPr marL="342900" indent="-342900">
              <a:buClr>
                <a:srgbClr val="0070C0"/>
              </a:buClr>
            </a:pPr>
            <a:r>
              <a:rPr lang="en-US" sz="2100" b="1" dirty="0" smtClean="0">
                <a:solidFill>
                  <a:srgbClr val="C00000"/>
                </a:solidFill>
              </a:rPr>
              <a:t>Using </a:t>
            </a:r>
            <a:r>
              <a:rPr lang="en-US" sz="2100" b="1" dirty="0">
                <a:solidFill>
                  <a:srgbClr val="C00000"/>
                </a:solidFill>
              </a:rPr>
              <a:t>abstraction to help with the challenge</a:t>
            </a:r>
          </a:p>
          <a:p>
            <a:pPr marL="342900" indent="-342900">
              <a:buClr>
                <a:srgbClr val="0070C0"/>
              </a:buClr>
              <a:buFont typeface="Wingdings 3" panose="05040102010807070707" pitchFamily="18" charset="2"/>
              <a:buChar char=""/>
            </a:pPr>
            <a:r>
              <a:rPr lang="en-US" sz="2100" dirty="0"/>
              <a:t>Abstraction will help you to complete the challenge.</a:t>
            </a:r>
          </a:p>
        </p:txBody>
      </p:sp>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11" name="Rectangle 24"/>
          <p:cNvSpPr/>
          <p:nvPr/>
        </p:nvSpPr>
        <p:spPr>
          <a:xfrm>
            <a:off x="179512" y="1840971"/>
            <a:ext cx="8708512" cy="4853511"/>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2682"/>
              <a:gd name="connsiteX1" fmla="*/ 8708512 w 8708512"/>
              <a:gd name="connsiteY1" fmla="*/ 0 h 962682"/>
              <a:gd name="connsiteX2" fmla="*/ 8708512 w 8708512"/>
              <a:gd name="connsiteY2" fmla="*/ 901336 h 962682"/>
              <a:gd name="connsiteX3" fmla="*/ 131885 w 8708512"/>
              <a:gd name="connsiteY3" fmla="*/ 917918 h 962682"/>
              <a:gd name="connsiteX4" fmla="*/ 0 w 8708512"/>
              <a:gd name="connsiteY4" fmla="*/ 0 h 962682"/>
              <a:gd name="connsiteX0" fmla="*/ 0 w 8708512"/>
              <a:gd name="connsiteY0" fmla="*/ 0 h 962682"/>
              <a:gd name="connsiteX1" fmla="*/ 8708512 w 8708512"/>
              <a:gd name="connsiteY1" fmla="*/ 0 h 962682"/>
              <a:gd name="connsiteX2" fmla="*/ 8708512 w 8708512"/>
              <a:gd name="connsiteY2" fmla="*/ 901336 h 962682"/>
              <a:gd name="connsiteX3" fmla="*/ 131885 w 8708512"/>
              <a:gd name="connsiteY3" fmla="*/ 917918 h 962682"/>
              <a:gd name="connsiteX4" fmla="*/ 0 w 8708512"/>
              <a:gd name="connsiteY4" fmla="*/ 0 h 962682"/>
              <a:gd name="connsiteX0" fmla="*/ 0 w 8708512"/>
              <a:gd name="connsiteY0" fmla="*/ 0 h 956566"/>
              <a:gd name="connsiteX1" fmla="*/ 8708512 w 8708512"/>
              <a:gd name="connsiteY1" fmla="*/ 0 h 956566"/>
              <a:gd name="connsiteX2" fmla="*/ 8708512 w 8708512"/>
              <a:gd name="connsiteY2" fmla="*/ 901336 h 956566"/>
              <a:gd name="connsiteX3" fmla="*/ 131885 w 8708512"/>
              <a:gd name="connsiteY3" fmla="*/ 917918 h 956566"/>
              <a:gd name="connsiteX4" fmla="*/ 0 w 8708512"/>
              <a:gd name="connsiteY4" fmla="*/ 0 h 956566"/>
              <a:gd name="connsiteX0" fmla="*/ 0 w 8708512"/>
              <a:gd name="connsiteY0" fmla="*/ 0 h 945863"/>
              <a:gd name="connsiteX1" fmla="*/ 8708512 w 8708512"/>
              <a:gd name="connsiteY1" fmla="*/ 0 h 945863"/>
              <a:gd name="connsiteX2" fmla="*/ 8708512 w 8708512"/>
              <a:gd name="connsiteY2" fmla="*/ 901336 h 945863"/>
              <a:gd name="connsiteX3" fmla="*/ 131885 w 8708512"/>
              <a:gd name="connsiteY3" fmla="*/ 917918 h 945863"/>
              <a:gd name="connsiteX4" fmla="*/ 0 w 8708512"/>
              <a:gd name="connsiteY4" fmla="*/ 0 h 945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45863">
                <a:moveTo>
                  <a:pt x="0" y="0"/>
                </a:moveTo>
                <a:lnTo>
                  <a:pt x="8708512" y="0"/>
                </a:lnTo>
                <a:lnTo>
                  <a:pt x="8708512" y="901336"/>
                </a:lnTo>
                <a:cubicBezTo>
                  <a:pt x="5310862" y="973040"/>
                  <a:pt x="3003461" y="942341"/>
                  <a:pt x="131885" y="917918"/>
                </a:cubicBezTo>
                <a:cubicBezTo>
                  <a:pt x="6838" y="789411"/>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100" b="1" dirty="0" smtClean="0">
                <a:solidFill>
                  <a:srgbClr val="C00000"/>
                </a:solidFill>
                <a:latin typeface="Arial" panose="020B0604020202020204" pitchFamily="34" charset="0"/>
                <a:cs typeface="Arial" panose="020B0604020202020204" pitchFamily="34" charset="0"/>
              </a:rPr>
              <a:t>Plan-IT</a:t>
            </a:r>
            <a:endParaRPr lang="en-US" sz="2100" b="1" dirty="0">
              <a:solidFill>
                <a:srgbClr val="C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100" b="1" dirty="0">
                <a:solidFill>
                  <a:srgbClr val="000000"/>
                </a:solidFill>
                <a:latin typeface="Arial" panose="020B0604020202020204" pitchFamily="34" charset="0"/>
                <a:cs typeface="Arial" panose="020B0604020202020204" pitchFamily="34" charset="0"/>
              </a:rPr>
              <a:t>12.1.2</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Copy </a:t>
            </a:r>
            <a:r>
              <a:rPr lang="en-US" sz="2100" dirty="0">
                <a:solidFill>
                  <a:srgbClr val="000000"/>
                </a:solidFill>
                <a:latin typeface="Arial" panose="020B0604020202020204" pitchFamily="34" charset="0"/>
                <a:cs typeface="Arial" panose="020B0604020202020204" pitchFamily="34" charset="0"/>
              </a:rPr>
              <a:t>and complete the following table, matching each step in an abstract quiz with one or more blocks from </a:t>
            </a:r>
            <a:r>
              <a:rPr lang="en-US" sz="2100" dirty="0" smtClean="0">
                <a:solidFill>
                  <a:srgbClr val="000000"/>
                </a:solidFill>
                <a:latin typeface="Arial" panose="020B0604020202020204" pitchFamily="34" charset="0"/>
                <a:cs typeface="Arial" panose="020B0604020202020204" pitchFamily="34" charset="0"/>
              </a:rPr>
              <a:t>a graphical </a:t>
            </a:r>
            <a:r>
              <a:rPr lang="en-US" sz="2100" dirty="0">
                <a:solidFill>
                  <a:srgbClr val="000000"/>
                </a:solidFill>
                <a:latin typeface="Arial" panose="020B0604020202020204" pitchFamily="34" charset="0"/>
                <a:cs typeface="Arial" panose="020B0604020202020204" pitchFamily="34" charset="0"/>
              </a:rPr>
              <a:t>programming language</a:t>
            </a:r>
            <a:r>
              <a:rPr lang="en-US" sz="2100" dirty="0" smtClean="0">
                <a:solidFill>
                  <a:srgbClr val="000000"/>
                </a:solidFill>
                <a:latin typeface="Arial" panose="020B0604020202020204" pitchFamily="34" charset="0"/>
                <a:cs typeface="Arial" panose="020B0604020202020204" pitchFamily="34" charset="0"/>
              </a:rPr>
              <a:t>.</a:t>
            </a:r>
          </a:p>
          <a:p>
            <a:pPr marL="971550" indent="-971550">
              <a:buClr>
                <a:srgbClr val="C00000"/>
              </a:buClr>
              <a:tabLst>
                <a:tab pos="2420938" algn="l"/>
              </a:tabLst>
            </a:pPr>
            <a:endParaRPr lang="en-US" sz="2100" dirty="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endParaRPr lang="en-US" sz="2100" dirty="0" smtClean="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endParaRPr lang="en-GB" sz="21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609541" y="1706667"/>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146775810"/>
              </p:ext>
            </p:extLst>
          </p:nvPr>
        </p:nvGraphicFramePr>
        <p:xfrm>
          <a:off x="323528" y="3265760"/>
          <a:ext cx="8424936" cy="3403600"/>
        </p:xfrm>
        <a:graphic>
          <a:graphicData uri="http://schemas.openxmlformats.org/drawingml/2006/table">
            <a:tbl>
              <a:tblPr firstRow="1" bandRow="1">
                <a:tableStyleId>{5C22544A-7EE6-4342-B048-85BDC9FD1C3A}</a:tableStyleId>
              </a:tblPr>
              <a:tblGrid>
                <a:gridCol w="5040560"/>
                <a:gridCol w="3384376"/>
              </a:tblGrid>
              <a:tr h="370840">
                <a:tc>
                  <a:txBody>
                    <a:bodyPr/>
                    <a:lstStyle/>
                    <a:p>
                      <a:r>
                        <a:rPr lang="en-US" dirty="0" smtClean="0">
                          <a:latin typeface="Arial" panose="020B0604020202020204" pitchFamily="34" charset="0"/>
                          <a:cs typeface="Arial" panose="020B0604020202020204" pitchFamily="34" charset="0"/>
                        </a:rPr>
                        <a:t>Step in abstract quiz</a:t>
                      </a:r>
                      <a:endParaRPr lang="en-US" dirty="0">
                        <a:latin typeface="Arial" panose="020B0604020202020204" pitchFamily="34" charset="0"/>
                        <a:cs typeface="Arial" panose="020B0604020202020204" pitchFamily="34" charset="0"/>
                      </a:endParaRPr>
                    </a:p>
                  </a:txBody>
                  <a:tcPr/>
                </a:tc>
                <a:tc>
                  <a:txBody>
                    <a:bodyPr/>
                    <a:lstStyle/>
                    <a:p>
                      <a:r>
                        <a:rPr lang="en-US" dirty="0" smtClean="0">
                          <a:latin typeface="Arial" panose="020B0604020202020204" pitchFamily="34" charset="0"/>
                          <a:cs typeface="Arial" panose="020B0604020202020204" pitchFamily="34" charset="0"/>
                        </a:rPr>
                        <a:t>Instruction from a graphical</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programming</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language</a:t>
                      </a:r>
                      <a:endParaRPr lang="en-US" dirty="0">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The QM welcomes the Quiz Takers (QTs) to the quiz.</a:t>
                      </a:r>
                      <a:endParaRPr lang="en-US" dirty="0">
                        <a:latin typeface="Arial" panose="020B0604020202020204" pitchFamily="34" charset="0"/>
                        <a:cs typeface="Arial" panose="020B0604020202020204" pitchFamily="34" charset="0"/>
                      </a:endParaRPr>
                    </a:p>
                  </a:txBody>
                  <a:tcPr/>
                </a:tc>
                <a:tc>
                  <a:txBody>
                    <a:bodyPr/>
                    <a:lstStyle/>
                    <a:p>
                      <a:endParaRPr lang="en-US">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The QM asks the QTs their names.</a:t>
                      </a:r>
                      <a:endParaRPr lang="en-US" dirty="0">
                        <a:latin typeface="Arial" panose="020B0604020202020204" pitchFamily="34" charset="0"/>
                        <a:cs typeface="Arial" panose="020B0604020202020204" pitchFamily="34" charset="0"/>
                      </a:endParaRPr>
                    </a:p>
                  </a:txBody>
                  <a:tcPr/>
                </a:tc>
                <a:tc>
                  <a:txBody>
                    <a:bodyPr/>
                    <a:lstStyle/>
                    <a:p>
                      <a:endParaRPr lang="en-US">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The QM asks a question.</a:t>
                      </a:r>
                      <a:endParaRPr lang="en-US" dirty="0">
                        <a:latin typeface="Arial" panose="020B0604020202020204" pitchFamily="34" charset="0"/>
                        <a:cs typeface="Arial" panose="020B0604020202020204" pitchFamily="34" charset="0"/>
                      </a:endParaRPr>
                    </a:p>
                  </a:txBody>
                  <a:tcPr/>
                </a:tc>
                <a:tc>
                  <a:txBody>
                    <a:bodyPr/>
                    <a:lstStyle/>
                    <a:p>
                      <a:endParaRPr lang="en-US">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The QTs answer the question.</a:t>
                      </a:r>
                      <a:endParaRPr lang="en-US" dirty="0">
                        <a:latin typeface="Arial" panose="020B0604020202020204" pitchFamily="34" charset="0"/>
                        <a:cs typeface="Arial" panose="020B0604020202020204" pitchFamily="34" charset="0"/>
                      </a:endParaRPr>
                    </a:p>
                  </a:txBody>
                  <a:tcPr/>
                </a:tc>
                <a:tc>
                  <a:txBody>
                    <a:bodyPr/>
                    <a:lstStyle/>
                    <a:p>
                      <a:endParaRPr lang="en-US">
                        <a:latin typeface="Arial" panose="020B0604020202020204" pitchFamily="34" charset="0"/>
                        <a:cs typeface="Arial" panose="020B0604020202020204" pitchFamily="34" charset="0"/>
                      </a:endParaRPr>
                    </a:p>
                  </a:txBody>
                  <a:tcPr/>
                </a:tc>
              </a:tr>
              <a:tr h="370840">
                <a:tc>
                  <a:txBody>
                    <a:bodyPr/>
                    <a:lstStyle/>
                    <a:p>
                      <a:r>
                        <a:rPr lang="en-US" dirty="0" smtClean="0">
                          <a:latin typeface="Arial" panose="020B0604020202020204" pitchFamily="34" charset="0"/>
                          <a:cs typeface="Arial" panose="020B0604020202020204" pitchFamily="34" charset="0"/>
                        </a:rPr>
                        <a:t>The QM provides the correct answer.</a:t>
                      </a:r>
                      <a:endParaRPr lang="en-US" dirty="0">
                        <a:latin typeface="Arial" panose="020B0604020202020204" pitchFamily="34" charset="0"/>
                        <a:cs typeface="Arial" panose="020B0604020202020204" pitchFamily="34" charset="0"/>
                      </a:endParaRPr>
                    </a:p>
                  </a:txBody>
                  <a:tcPr/>
                </a:tc>
                <a:tc>
                  <a:txBody>
                    <a:bodyPr/>
                    <a:lstStyle/>
                    <a:p>
                      <a:endParaRPr lang="en-US">
                        <a:latin typeface="Arial" panose="020B0604020202020204" pitchFamily="34" charset="0"/>
                        <a:cs typeface="Arial" panose="020B0604020202020204" pitchFamily="34" charset="0"/>
                      </a:endParaRPr>
                    </a:p>
                  </a:txBody>
                  <a:tcPr/>
                </a:tc>
              </a:tr>
              <a:tr h="383024">
                <a:tc>
                  <a:txBody>
                    <a:bodyPr/>
                    <a:lstStyle/>
                    <a:p>
                      <a:r>
                        <a:rPr lang="en-US" dirty="0" smtClean="0">
                          <a:latin typeface="Arial" panose="020B0604020202020204" pitchFamily="34" charset="0"/>
                          <a:cs typeface="Arial" panose="020B0604020202020204" pitchFamily="34" charset="0"/>
                        </a:rPr>
                        <a:t>The QM tells the QTs how many points they receive if they got the</a:t>
                      </a:r>
                      <a:r>
                        <a:rPr lang="en-US" baseline="0"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answer right.</a:t>
                      </a:r>
                      <a:endParaRPr lang="en-US" dirty="0">
                        <a:latin typeface="Arial" panose="020B0604020202020204" pitchFamily="34" charset="0"/>
                        <a:cs typeface="Arial" panose="020B0604020202020204" pitchFamily="34" charset="0"/>
                      </a:endParaRPr>
                    </a:p>
                  </a:txBody>
                  <a:tcPr/>
                </a:tc>
                <a:tc>
                  <a:txBody>
                    <a:bodyPr/>
                    <a:lstStyle/>
                    <a:p>
                      <a:endParaRPr lang="en-US"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9513505"/>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11" name="Rectangle 24"/>
          <p:cNvSpPr/>
          <p:nvPr/>
        </p:nvSpPr>
        <p:spPr>
          <a:xfrm>
            <a:off x="179512" y="1192899"/>
            <a:ext cx="8708512" cy="5447645"/>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2682"/>
              <a:gd name="connsiteX1" fmla="*/ 8708512 w 8708512"/>
              <a:gd name="connsiteY1" fmla="*/ 0 h 962682"/>
              <a:gd name="connsiteX2" fmla="*/ 8708512 w 8708512"/>
              <a:gd name="connsiteY2" fmla="*/ 901336 h 962682"/>
              <a:gd name="connsiteX3" fmla="*/ 131885 w 8708512"/>
              <a:gd name="connsiteY3" fmla="*/ 917918 h 962682"/>
              <a:gd name="connsiteX4" fmla="*/ 0 w 8708512"/>
              <a:gd name="connsiteY4" fmla="*/ 0 h 962682"/>
              <a:gd name="connsiteX0" fmla="*/ 0 w 8708512"/>
              <a:gd name="connsiteY0" fmla="*/ 0 h 962682"/>
              <a:gd name="connsiteX1" fmla="*/ 8708512 w 8708512"/>
              <a:gd name="connsiteY1" fmla="*/ 0 h 962682"/>
              <a:gd name="connsiteX2" fmla="*/ 8708512 w 8708512"/>
              <a:gd name="connsiteY2" fmla="*/ 901336 h 962682"/>
              <a:gd name="connsiteX3" fmla="*/ 131885 w 8708512"/>
              <a:gd name="connsiteY3" fmla="*/ 917918 h 962682"/>
              <a:gd name="connsiteX4" fmla="*/ 0 w 8708512"/>
              <a:gd name="connsiteY4" fmla="*/ 0 h 962682"/>
              <a:gd name="connsiteX0" fmla="*/ 0 w 8708512"/>
              <a:gd name="connsiteY0" fmla="*/ 0 h 956566"/>
              <a:gd name="connsiteX1" fmla="*/ 8708512 w 8708512"/>
              <a:gd name="connsiteY1" fmla="*/ 0 h 956566"/>
              <a:gd name="connsiteX2" fmla="*/ 8708512 w 8708512"/>
              <a:gd name="connsiteY2" fmla="*/ 901336 h 956566"/>
              <a:gd name="connsiteX3" fmla="*/ 131885 w 8708512"/>
              <a:gd name="connsiteY3" fmla="*/ 917918 h 956566"/>
              <a:gd name="connsiteX4" fmla="*/ 0 w 8708512"/>
              <a:gd name="connsiteY4" fmla="*/ 0 h 956566"/>
              <a:gd name="connsiteX0" fmla="*/ 0 w 8708512"/>
              <a:gd name="connsiteY0" fmla="*/ 0 h 945863"/>
              <a:gd name="connsiteX1" fmla="*/ 8708512 w 8708512"/>
              <a:gd name="connsiteY1" fmla="*/ 0 h 945863"/>
              <a:gd name="connsiteX2" fmla="*/ 8708512 w 8708512"/>
              <a:gd name="connsiteY2" fmla="*/ 901336 h 945863"/>
              <a:gd name="connsiteX3" fmla="*/ 131885 w 8708512"/>
              <a:gd name="connsiteY3" fmla="*/ 917918 h 945863"/>
              <a:gd name="connsiteX4" fmla="*/ 0 w 8708512"/>
              <a:gd name="connsiteY4" fmla="*/ 0 h 945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45863">
                <a:moveTo>
                  <a:pt x="0" y="0"/>
                </a:moveTo>
                <a:lnTo>
                  <a:pt x="8708512" y="0"/>
                </a:lnTo>
                <a:lnTo>
                  <a:pt x="8708512" y="901336"/>
                </a:lnTo>
                <a:cubicBezTo>
                  <a:pt x="5310862" y="973040"/>
                  <a:pt x="3003461" y="942341"/>
                  <a:pt x="131885" y="917918"/>
                </a:cubicBezTo>
                <a:cubicBezTo>
                  <a:pt x="6838" y="789411"/>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Plan-IT</a:t>
            </a:r>
            <a:endParaRPr lang="en-US" sz="2400" b="1" dirty="0">
              <a:solidFill>
                <a:srgbClr val="C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12.1.2</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These are the Scratch 2.0 blocks that you could use.</a:t>
            </a:r>
          </a:p>
          <a:p>
            <a:pPr marL="971550" indent="-971550">
              <a:buClr>
                <a:srgbClr val="C00000"/>
              </a:buClr>
              <a:tabLst>
                <a:tab pos="2420938" algn="l"/>
              </a:tabLst>
            </a:pPr>
            <a:endParaRPr lang="en-US" sz="2400" dirty="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endParaRPr lang="en-US" sz="2400" dirty="0" smtClean="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endParaRPr lang="en-US" sz="2400" dirty="0" smtClean="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endParaRPr lang="en-US" sz="2400" dirty="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r>
              <a:rPr lang="en-US" dirty="0" smtClean="0">
                <a:solidFill>
                  <a:srgbClr val="000000"/>
                </a:solidFill>
                <a:latin typeface="Arial" panose="020B0604020202020204" pitchFamily="34" charset="0"/>
                <a:cs typeface="Arial" panose="020B0604020202020204" pitchFamily="34" charset="0"/>
              </a:rPr>
              <a:t/>
            </a:r>
            <a:br>
              <a:rPr lang="en-US" dirty="0" smtClean="0">
                <a:solidFill>
                  <a:srgbClr val="000000"/>
                </a:solidFill>
                <a:latin typeface="Arial" panose="020B0604020202020204" pitchFamily="34" charset="0"/>
                <a:cs typeface="Arial" panose="020B0604020202020204" pitchFamily="34" charset="0"/>
              </a:rPr>
            </a:br>
            <a:endParaRPr lang="en-US" dirty="0" smtClean="0">
              <a:solidFill>
                <a:srgbClr val="000000"/>
              </a:solidFill>
              <a:latin typeface="Arial" panose="020B0604020202020204" pitchFamily="34" charset="0"/>
              <a:cs typeface="Arial" panose="020B0604020202020204" pitchFamily="34" charset="0"/>
            </a:endParaRPr>
          </a:p>
          <a:p>
            <a:pPr marL="971550" indent="-971550">
              <a:buClr>
                <a:srgbClr val="C00000"/>
              </a:buClr>
              <a:tabLst>
                <a:tab pos="2420938" algn="l"/>
              </a:tabLst>
            </a:pPr>
            <a:endParaRPr lang="en-GB" sz="24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630266" y="1080761"/>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66537" t="46062" r="5113" b="32938"/>
          <a:stretch/>
        </p:blipFill>
        <p:spPr>
          <a:xfrm>
            <a:off x="2627784" y="4555848"/>
            <a:ext cx="4431366" cy="1969496"/>
          </a:xfrm>
          <a:prstGeom prst="rect">
            <a:avLst/>
          </a:prstGeom>
        </p:spPr>
      </p:pic>
      <p:pic>
        <p:nvPicPr>
          <p:cNvPr id="8" name="Picture 7"/>
          <p:cNvPicPr>
            <a:picLocks noChangeAspect="1"/>
          </p:cNvPicPr>
          <p:nvPr/>
        </p:nvPicPr>
        <p:blipFill rotWithShape="1">
          <a:blip r:embed="rId3"/>
          <a:srcRect l="42033" t="44750" r="36705" b="33091"/>
          <a:stretch/>
        </p:blipFill>
        <p:spPr>
          <a:xfrm>
            <a:off x="5076056" y="2079632"/>
            <a:ext cx="3729626" cy="2332200"/>
          </a:xfrm>
          <a:prstGeom prst="rect">
            <a:avLst/>
          </a:prstGeom>
        </p:spPr>
      </p:pic>
      <p:pic>
        <p:nvPicPr>
          <p:cNvPr id="9" name="Picture 8"/>
          <p:cNvPicPr>
            <a:picLocks noChangeAspect="1"/>
          </p:cNvPicPr>
          <p:nvPr/>
        </p:nvPicPr>
        <p:blipFill rotWithShape="1">
          <a:blip r:embed="rId3"/>
          <a:srcRect l="3538" t="44750" r="66721" b="30313"/>
          <a:stretch/>
        </p:blipFill>
        <p:spPr>
          <a:xfrm>
            <a:off x="323527" y="2163006"/>
            <a:ext cx="4470091" cy="2248826"/>
          </a:xfrm>
          <a:prstGeom prst="rect">
            <a:avLst/>
          </a:prstGeom>
        </p:spPr>
      </p:pic>
    </p:spTree>
    <p:extLst>
      <p:ext uri="{BB962C8B-B14F-4D97-AF65-F5344CB8AC3E}">
        <p14:creationId xmlns:p14="http://schemas.microsoft.com/office/powerpoint/2010/main" val="365833399"/>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387798"/>
          </a:xfrm>
          <a:prstGeom prst="rect">
            <a:avLst/>
          </a:prstGeom>
        </p:spPr>
        <p:txBody>
          <a:bodyPr wrap="square">
            <a:spAutoFit/>
          </a:bodyPr>
          <a:lstStyle/>
          <a:p>
            <a:pPr marL="342900" indent="-342900">
              <a:buClr>
                <a:srgbClr val="0070C0"/>
              </a:buClr>
            </a:pPr>
            <a:r>
              <a:rPr lang="en-US" sz="1920" b="1" dirty="0">
                <a:solidFill>
                  <a:srgbClr val="C00000"/>
                </a:solidFill>
              </a:rPr>
              <a:t>Understanding how a quiz question is programmed in </a:t>
            </a:r>
            <a:r>
              <a:rPr lang="en-US" sz="1920" b="1" dirty="0" smtClean="0">
                <a:solidFill>
                  <a:srgbClr val="C00000"/>
                </a:solidFill>
              </a:rPr>
              <a:t>Scratch 2.0</a:t>
            </a:r>
          </a:p>
        </p:txBody>
      </p:sp>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pic>
        <p:nvPicPr>
          <p:cNvPr id="2" name="Picture 1"/>
          <p:cNvPicPr>
            <a:picLocks noChangeAspect="1"/>
          </p:cNvPicPr>
          <p:nvPr/>
        </p:nvPicPr>
        <p:blipFill rotWithShape="1">
          <a:blip r:embed="rId3"/>
          <a:srcRect l="3538" t="18500" r="4325" b="10625"/>
          <a:stretch/>
        </p:blipFill>
        <p:spPr>
          <a:xfrm>
            <a:off x="179512" y="1556790"/>
            <a:ext cx="8712968" cy="5040561"/>
          </a:xfrm>
          <a:prstGeom prst="rect">
            <a:avLst/>
          </a:prstGeom>
        </p:spPr>
      </p:pic>
    </p:spTree>
    <p:extLst>
      <p:ext uri="{BB962C8B-B14F-4D97-AF65-F5344CB8AC3E}">
        <p14:creationId xmlns:p14="http://schemas.microsoft.com/office/powerpoint/2010/main" val="1223013958"/>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5" name="Rectangle 24"/>
          <p:cNvSpPr/>
          <p:nvPr/>
        </p:nvSpPr>
        <p:spPr>
          <a:xfrm>
            <a:off x="251520" y="1208630"/>
            <a:ext cx="5184576" cy="1815882"/>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956">
                <a:moveTo>
                  <a:pt x="0" y="0"/>
                </a:moveTo>
                <a:lnTo>
                  <a:pt x="8708512" y="0"/>
                </a:lnTo>
                <a:lnTo>
                  <a:pt x="8708512" y="901336"/>
                </a:lnTo>
                <a:cubicBezTo>
                  <a:pt x="5368012" y="999027"/>
                  <a:pt x="2965361" y="885705"/>
                  <a:pt x="93785" y="842720"/>
                </a:cubicBezTo>
                <a:cubicBezTo>
                  <a:pt x="-31262" y="714213"/>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700" b="1" dirty="0" smtClean="0">
                <a:solidFill>
                  <a:srgbClr val="C00000"/>
                </a:solidFill>
                <a:latin typeface="Arial" panose="020B0604020202020204" pitchFamily="34" charset="0"/>
                <a:cs typeface="Arial" panose="020B0604020202020204" pitchFamily="34" charset="0"/>
              </a:rPr>
              <a:t>Plan-IT</a:t>
            </a:r>
            <a:endParaRPr lang="en-US" sz="2700" b="1" dirty="0">
              <a:solidFill>
                <a:srgbClr val="C00000"/>
              </a:solidFill>
              <a:latin typeface="Arial" panose="020B0604020202020204" pitchFamily="34" charset="0"/>
              <a:cs typeface="Arial" panose="020B0604020202020204" pitchFamily="34" charset="0"/>
            </a:endParaRPr>
          </a:p>
          <a:p>
            <a:pPr marL="1143000" indent="-1143000">
              <a:buClr>
                <a:srgbClr val="C00000"/>
              </a:buClr>
              <a:tabLst>
                <a:tab pos="2420938" algn="l"/>
              </a:tabLst>
            </a:pPr>
            <a:r>
              <a:rPr lang="en-US" sz="2700" b="1" dirty="0">
                <a:solidFill>
                  <a:srgbClr val="000000"/>
                </a:solidFill>
                <a:latin typeface="Arial" panose="020B0604020202020204" pitchFamily="34" charset="0"/>
                <a:cs typeface="Arial" panose="020B0604020202020204" pitchFamily="34" charset="0"/>
              </a:rPr>
              <a:t>12.1.3 </a:t>
            </a:r>
            <a:r>
              <a:rPr lang="en-US" sz="2700" b="1" dirty="0" smtClean="0">
                <a:solidFill>
                  <a:srgbClr val="000000"/>
                </a:solidFill>
                <a:latin typeface="Arial" panose="020B0604020202020204" pitchFamily="34" charset="0"/>
                <a:cs typeface="Arial" panose="020B0604020202020204" pitchFamily="34" charset="0"/>
              </a:rPr>
              <a:t>	</a:t>
            </a:r>
            <a:r>
              <a:rPr lang="en-US" sz="2700" dirty="0" smtClean="0">
                <a:solidFill>
                  <a:srgbClr val="000000"/>
                </a:solidFill>
                <a:latin typeface="Arial" panose="020B0604020202020204" pitchFamily="34" charset="0"/>
                <a:cs typeface="Arial" panose="020B0604020202020204" pitchFamily="34" charset="0"/>
              </a:rPr>
              <a:t>Design </a:t>
            </a:r>
            <a:r>
              <a:rPr lang="en-US" sz="2700" dirty="0">
                <a:solidFill>
                  <a:srgbClr val="000000"/>
                </a:solidFill>
                <a:latin typeface="Arial" panose="020B0604020202020204" pitchFamily="34" charset="0"/>
                <a:cs typeface="Arial" panose="020B0604020202020204" pitchFamily="34" charset="0"/>
              </a:rPr>
              <a:t>an algorithm for a quiz with a series of </a:t>
            </a:r>
            <a:r>
              <a:rPr lang="en-US" sz="2700" dirty="0" err="1">
                <a:solidFill>
                  <a:srgbClr val="000000"/>
                </a:solidFill>
                <a:latin typeface="Arial" panose="020B0604020202020204" pitchFamily="34" charset="0"/>
                <a:cs typeface="Arial" panose="020B0604020202020204" pitchFamily="34" charset="0"/>
              </a:rPr>
              <a:t>maths</a:t>
            </a:r>
            <a:r>
              <a:rPr lang="en-US" sz="2700" dirty="0">
                <a:solidFill>
                  <a:srgbClr val="000000"/>
                </a:solidFill>
                <a:latin typeface="Arial" panose="020B0604020202020204" pitchFamily="34" charset="0"/>
                <a:cs typeface="Arial" panose="020B0604020202020204" pitchFamily="34" charset="0"/>
              </a:rPr>
              <a:t> questions.</a:t>
            </a:r>
            <a:endParaRPr lang="en-GB" sz="270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5087222" y="1104868"/>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8" name="Rectangle 14"/>
          <p:cNvSpPr/>
          <p:nvPr/>
        </p:nvSpPr>
        <p:spPr>
          <a:xfrm>
            <a:off x="251521" y="3078774"/>
            <a:ext cx="5184574" cy="3590586"/>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txBody>
          <a:bodyPr wrap="square" rIns="91440">
            <a:spAutoFit/>
          </a:bodyPr>
          <a:lstStyle/>
          <a:p>
            <a:pPr marL="1314450" indent="-1314450">
              <a:buClr>
                <a:srgbClr val="C00000"/>
              </a:buClr>
              <a:tabLst>
                <a:tab pos="2420938" algn="l"/>
              </a:tabLst>
            </a:pPr>
            <a:r>
              <a:rPr lang="en-US" sz="2700" b="1" dirty="0" smtClean="0">
                <a:solidFill>
                  <a:srgbClr val="002060"/>
                </a:solidFill>
                <a:latin typeface="Arial" panose="020B0604020202020204" pitchFamily="34" charset="0"/>
                <a:cs typeface="Arial" panose="020B0604020202020204" pitchFamily="34" charset="0"/>
              </a:rPr>
              <a:t>Compute-IT</a:t>
            </a:r>
            <a:endParaRPr lang="en-US" sz="2700" b="1" dirty="0">
              <a:solidFill>
                <a:srgbClr val="002060"/>
              </a:solidFill>
              <a:latin typeface="Arial" panose="020B0604020202020204" pitchFamily="34" charset="0"/>
              <a:cs typeface="Arial" panose="020B0604020202020204" pitchFamily="34" charset="0"/>
            </a:endParaRPr>
          </a:p>
          <a:p>
            <a:pPr marL="1085850" indent="-1085850">
              <a:buClr>
                <a:srgbClr val="C00000"/>
              </a:buClr>
              <a:tabLst>
                <a:tab pos="2420938" algn="l"/>
              </a:tabLst>
            </a:pPr>
            <a:r>
              <a:rPr lang="en-US" sz="2700" b="1" dirty="0">
                <a:solidFill>
                  <a:srgbClr val="000000"/>
                </a:solidFill>
                <a:latin typeface="Arial" panose="020B0604020202020204" pitchFamily="34" charset="0"/>
                <a:cs typeface="Arial" panose="020B0604020202020204" pitchFamily="34" charset="0"/>
              </a:rPr>
              <a:t>12.1.4</a:t>
            </a:r>
            <a:r>
              <a:rPr lang="en-US" sz="2700" dirty="0">
                <a:solidFill>
                  <a:srgbClr val="000000"/>
                </a:solidFill>
                <a:latin typeface="Arial" panose="020B0604020202020204" pitchFamily="34" charset="0"/>
                <a:cs typeface="Arial" panose="020B0604020202020204" pitchFamily="34" charset="0"/>
              </a:rPr>
              <a:t> </a:t>
            </a:r>
            <a:r>
              <a:rPr lang="en-US" sz="2700" dirty="0" smtClean="0">
                <a:solidFill>
                  <a:srgbClr val="000000"/>
                </a:solidFill>
                <a:latin typeface="Arial" panose="020B0604020202020204" pitchFamily="34" charset="0"/>
                <a:cs typeface="Arial" panose="020B0604020202020204" pitchFamily="34" charset="0"/>
              </a:rPr>
              <a:t>	Program </a:t>
            </a:r>
            <a:r>
              <a:rPr lang="en-US" sz="2700" dirty="0">
                <a:solidFill>
                  <a:srgbClr val="000000"/>
                </a:solidFill>
                <a:latin typeface="Arial" panose="020B0604020202020204" pitchFamily="34" charset="0"/>
                <a:cs typeface="Arial" panose="020B0604020202020204" pitchFamily="34" charset="0"/>
              </a:rPr>
              <a:t>the quiz you wrote an algorithm for in 12.1.3 Plan-IT.</a:t>
            </a:r>
          </a:p>
          <a:p>
            <a:pPr marL="1085850" indent="-1085850">
              <a:buClr>
                <a:srgbClr val="C00000"/>
              </a:buClr>
              <a:tabLst>
                <a:tab pos="2420938" algn="l"/>
              </a:tabLst>
            </a:pPr>
            <a:r>
              <a:rPr lang="en-US" sz="2700" b="1" dirty="0">
                <a:solidFill>
                  <a:srgbClr val="000000"/>
                </a:solidFill>
                <a:latin typeface="Arial" panose="020B0604020202020204" pitchFamily="34" charset="0"/>
                <a:cs typeface="Arial" panose="020B0604020202020204" pitchFamily="34" charset="0"/>
              </a:rPr>
              <a:t>12.1.5</a:t>
            </a:r>
            <a:r>
              <a:rPr lang="en-US" sz="2700" dirty="0">
                <a:solidFill>
                  <a:srgbClr val="000000"/>
                </a:solidFill>
                <a:latin typeface="Arial" panose="020B0604020202020204" pitchFamily="34" charset="0"/>
                <a:cs typeface="Arial" panose="020B0604020202020204" pitchFamily="34" charset="0"/>
              </a:rPr>
              <a:t> </a:t>
            </a:r>
            <a:r>
              <a:rPr lang="en-US" sz="2700" dirty="0" smtClean="0">
                <a:solidFill>
                  <a:srgbClr val="000000"/>
                </a:solidFill>
                <a:latin typeface="Arial" panose="020B0604020202020204" pitchFamily="34" charset="0"/>
                <a:cs typeface="Arial" panose="020B0604020202020204" pitchFamily="34" charset="0"/>
              </a:rPr>
              <a:t>	Raj </a:t>
            </a:r>
            <a:r>
              <a:rPr lang="en-US" sz="2700" dirty="0">
                <a:solidFill>
                  <a:srgbClr val="000000"/>
                </a:solidFill>
                <a:latin typeface="Arial" panose="020B0604020202020204" pitchFamily="34" charset="0"/>
                <a:cs typeface="Arial" panose="020B0604020202020204" pitchFamily="34" charset="0"/>
              </a:rPr>
              <a:t>and Maria have created this code in Scratch 2.0, including a ‘Score</a:t>
            </a:r>
            <a:r>
              <a:rPr lang="en-US" sz="2700" dirty="0" smtClean="0">
                <a:solidFill>
                  <a:srgbClr val="000000"/>
                </a:solidFill>
                <a:latin typeface="Arial" panose="020B0604020202020204" pitchFamily="34" charset="0"/>
                <a:cs typeface="Arial" panose="020B0604020202020204" pitchFamily="34" charset="0"/>
              </a:rPr>
              <a:t>’</a:t>
            </a:r>
            <a:endParaRPr lang="en-GB" sz="2700" u="sng" dirty="0">
              <a:solidFill>
                <a:srgbClr val="FF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36613" t="17188" r="38187" b="9313"/>
          <a:stretch/>
        </p:blipFill>
        <p:spPr>
          <a:xfrm>
            <a:off x="5580112" y="1124743"/>
            <a:ext cx="3312368" cy="5544617"/>
          </a:xfrm>
          <a:prstGeom prst="rect">
            <a:avLst/>
          </a:prstGeom>
        </p:spPr>
      </p:pic>
      <p:sp>
        <p:nvSpPr>
          <p:cNvPr id="9" name="Oval 8"/>
          <p:cNvSpPr/>
          <p:nvPr/>
        </p:nvSpPr>
        <p:spPr>
          <a:xfrm rot="1949270">
            <a:off x="5123947" y="2933290"/>
            <a:ext cx="473145" cy="470172"/>
          </a:xfrm>
          <a:prstGeom prst="ellipse">
            <a:avLst/>
          </a:prstGeom>
          <a:solidFill>
            <a:schemeClr val="accent2">
              <a:lumMod val="40000"/>
              <a:lumOff val="60000"/>
            </a:schemeClr>
          </a:solidFill>
          <a:ln w="57150">
            <a:solidFill>
              <a:srgbClr val="7030A0"/>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723941"/>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4633576"/>
          </a:xfrm>
          <a:prstGeom prst="rect">
            <a:avLst/>
          </a:prstGeom>
        </p:spPr>
        <p:txBody>
          <a:bodyPr wrap="square">
            <a:spAutoFit/>
          </a:bodyPr>
          <a:lstStyle/>
          <a:p>
            <a:pPr marL="400050" indent="-400050">
              <a:buClr>
                <a:srgbClr val="0070C0"/>
              </a:buClr>
            </a:pPr>
            <a:r>
              <a:rPr lang="en-US" sz="2270" b="1" dirty="0" smtClean="0">
                <a:solidFill>
                  <a:srgbClr val="C00000"/>
                </a:solidFill>
              </a:rPr>
              <a:t>Variables</a:t>
            </a:r>
            <a:endParaRPr lang="en-US" sz="2270" b="1" dirty="0">
              <a:solidFill>
                <a:srgbClr val="C00000"/>
              </a:solidFill>
            </a:endParaRPr>
          </a:p>
          <a:p>
            <a:pPr marL="400050" indent="-400050">
              <a:buClr>
                <a:srgbClr val="0070C0"/>
              </a:buClr>
              <a:buFont typeface="Wingdings 3" panose="05040102010807070707" pitchFamily="18" charset="2"/>
              <a:buChar char=""/>
            </a:pPr>
            <a:r>
              <a:rPr lang="en-US" sz="2270" dirty="0"/>
              <a:t>As you know from </a:t>
            </a:r>
            <a:r>
              <a:rPr lang="en-US" sz="2270" dirty="0">
                <a:hlinkClick r:id="rId3" action="ppaction://hlinksldjump"/>
              </a:rPr>
              <a:t>Unit 11</a:t>
            </a:r>
            <a:r>
              <a:rPr lang="en-US" sz="2270" dirty="0"/>
              <a:t>, when a user inputs data into a computer, the computer stores it and retrieves it from a </a:t>
            </a:r>
            <a:r>
              <a:rPr lang="en-US" sz="2270" dirty="0" smtClean="0"/>
              <a:t>named place </a:t>
            </a:r>
            <a:r>
              <a:rPr lang="en-US" sz="2270" dirty="0"/>
              <a:t>in the memory called a </a:t>
            </a:r>
            <a:r>
              <a:rPr lang="en-US" sz="2270" b="1" dirty="0">
                <a:solidFill>
                  <a:srgbClr val="FF0000"/>
                </a:solidFill>
              </a:rPr>
              <a:t>variable</a:t>
            </a:r>
            <a:r>
              <a:rPr lang="en-US" sz="2270" dirty="0" smtClean="0"/>
              <a:t>.</a:t>
            </a:r>
          </a:p>
          <a:p>
            <a:pPr marL="400050" indent="-400050">
              <a:buClr>
                <a:srgbClr val="0070C0"/>
              </a:buClr>
              <a:buFont typeface="Wingdings 3" panose="05040102010807070707" pitchFamily="18" charset="2"/>
              <a:buChar char=""/>
            </a:pPr>
            <a:r>
              <a:rPr lang="en-US" sz="2270" dirty="0"/>
              <a:t>The programmer can decide whether the variables will be constant or changeable, depending on what the program needs.</a:t>
            </a:r>
          </a:p>
          <a:p>
            <a:pPr marL="400050" indent="-400050">
              <a:buClr>
                <a:srgbClr val="0070C0"/>
              </a:buClr>
              <a:buFont typeface="Wingdings 3" panose="05040102010807070707" pitchFamily="18" charset="2"/>
              <a:buChar char=""/>
            </a:pPr>
            <a:r>
              <a:rPr lang="en-US" sz="2270" dirty="0"/>
              <a:t>In our </a:t>
            </a:r>
            <a:r>
              <a:rPr lang="en-US" sz="2270" dirty="0" err="1"/>
              <a:t>maths</a:t>
            </a:r>
            <a:r>
              <a:rPr lang="en-US" sz="2270" dirty="0"/>
              <a:t> quiz, you can therefore decide to generate automatically the numbers that make up the questions by calling </a:t>
            </a:r>
            <a:r>
              <a:rPr lang="en-US" sz="2270" dirty="0" smtClean="0"/>
              <a:t>the first </a:t>
            </a:r>
            <a:r>
              <a:rPr lang="en-US" sz="2270" dirty="0"/>
              <a:t>variable </a:t>
            </a:r>
            <a:r>
              <a:rPr lang="en-US" sz="2270" b="1" dirty="0">
                <a:solidFill>
                  <a:srgbClr val="0070C0"/>
                </a:solidFill>
              </a:rPr>
              <a:t>num1</a:t>
            </a:r>
            <a:r>
              <a:rPr lang="en-US" sz="2270" dirty="0"/>
              <a:t> and the second variable </a:t>
            </a:r>
            <a:r>
              <a:rPr lang="en-US" sz="2270" b="1" dirty="0">
                <a:solidFill>
                  <a:srgbClr val="0070C0"/>
                </a:solidFill>
              </a:rPr>
              <a:t>num2</a:t>
            </a:r>
            <a:r>
              <a:rPr lang="en-US" sz="2270" dirty="0">
                <a:solidFill>
                  <a:srgbClr val="0070C0"/>
                </a:solidFill>
              </a:rPr>
              <a:t> </a:t>
            </a:r>
            <a:r>
              <a:rPr lang="en-US" sz="2270" dirty="0"/>
              <a:t>and randomly generating a new value for each variable on each loop.</a:t>
            </a:r>
          </a:p>
          <a:p>
            <a:pPr marL="400050" indent="-400050">
              <a:buClr>
                <a:srgbClr val="0070C0"/>
              </a:buClr>
              <a:buFont typeface="Wingdings 3" panose="05040102010807070707" pitchFamily="18" charset="2"/>
              <a:buChar char=""/>
            </a:pPr>
            <a:r>
              <a:rPr lang="en-US" sz="2270" dirty="0"/>
              <a:t>The variable called </a:t>
            </a:r>
            <a:r>
              <a:rPr lang="en-US" sz="2270" b="1" dirty="0">
                <a:solidFill>
                  <a:srgbClr val="0070C0"/>
                </a:solidFill>
              </a:rPr>
              <a:t>total</a:t>
            </a:r>
            <a:r>
              <a:rPr lang="en-US" sz="2270" dirty="0"/>
              <a:t> will change on each loop as </a:t>
            </a:r>
            <a:r>
              <a:rPr lang="en-US" sz="2270" b="1" dirty="0">
                <a:solidFill>
                  <a:srgbClr val="0070C0"/>
                </a:solidFill>
              </a:rPr>
              <a:t>num1</a:t>
            </a:r>
            <a:r>
              <a:rPr lang="en-US" sz="2270" dirty="0"/>
              <a:t> and </a:t>
            </a:r>
            <a:r>
              <a:rPr lang="en-US" sz="2270" b="1" dirty="0">
                <a:solidFill>
                  <a:srgbClr val="0070C0"/>
                </a:solidFill>
              </a:rPr>
              <a:t>num2</a:t>
            </a:r>
            <a:r>
              <a:rPr lang="en-US" sz="2270" dirty="0"/>
              <a:t> are added together and the answer is placed </a:t>
            </a:r>
            <a:r>
              <a:rPr lang="en-US" sz="2270" dirty="0" smtClean="0"/>
              <a:t>inside it</a:t>
            </a:r>
            <a:r>
              <a:rPr lang="en-US" sz="2270" dirty="0"/>
              <a:t>.</a:t>
            </a:r>
          </a:p>
        </p:txBody>
      </p:sp>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8" name="Rectangle 20"/>
          <p:cNvSpPr/>
          <p:nvPr/>
        </p:nvSpPr>
        <p:spPr>
          <a:xfrm>
            <a:off x="212998" y="5833996"/>
            <a:ext cx="8708513" cy="830997"/>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Variable</a:t>
            </a:r>
            <a:r>
              <a:rPr lang="en-US" sz="2400" b="1"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A named location in memory used to store data.</a:t>
            </a:r>
            <a:endParaRPr lang="en-GB" sz="24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634337" y="567951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K</a:t>
            </a:r>
            <a:endParaRPr lang="en-GB"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687245"/>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632848" cy="625434"/>
          </a:xfrm>
        </p:spPr>
        <p:txBody>
          <a:bodyPr>
            <a:noAutofit/>
          </a:bodyPr>
          <a:lstStyle/>
          <a:p>
            <a:r>
              <a:rPr lang="en-US" dirty="0" smtClean="0"/>
              <a:t>12.1 – Abstraction</a:t>
            </a:r>
            <a:endParaRPr lang="en-GB" b="1" dirty="0" smtClean="0"/>
          </a:p>
        </p:txBody>
      </p:sp>
      <p:sp>
        <p:nvSpPr>
          <p:cNvPr id="6" name="Rectangle 11"/>
          <p:cNvSpPr/>
          <p:nvPr/>
        </p:nvSpPr>
        <p:spPr>
          <a:xfrm>
            <a:off x="225708" y="1152785"/>
            <a:ext cx="4274284" cy="5509200"/>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7081"/>
              <a:gd name="connsiteX1" fmla="*/ 8712968 w 8724691"/>
              <a:gd name="connsiteY1" fmla="*/ 0 h 837081"/>
              <a:gd name="connsiteX2" fmla="*/ 8724691 w 8724691"/>
              <a:gd name="connsiteY2" fmla="*/ 801670 h 837081"/>
              <a:gd name="connsiteX3" fmla="*/ 172333 w 8724691"/>
              <a:gd name="connsiteY3" fmla="*/ 799858 h 837081"/>
              <a:gd name="connsiteX4" fmla="*/ 0 w 8724691"/>
              <a:gd name="connsiteY4" fmla="*/ 0 h 837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7081">
                <a:moveTo>
                  <a:pt x="0" y="0"/>
                </a:moveTo>
                <a:lnTo>
                  <a:pt x="8712968" y="0"/>
                </a:lnTo>
                <a:lnTo>
                  <a:pt x="8724691" y="801670"/>
                </a:lnTo>
                <a:cubicBezTo>
                  <a:pt x="5855538" y="864194"/>
                  <a:pt x="3053209" y="831119"/>
                  <a:pt x="172333" y="799858"/>
                </a:cubicBezTo>
                <a:cubicBezTo>
                  <a:pt x="70732" y="61078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12.1.6 </a:t>
            </a:r>
            <a:r>
              <a:rPr lang="en-US" sz="2200" dirty="0" smtClean="0">
                <a:solidFill>
                  <a:srgbClr val="000000"/>
                </a:solidFill>
                <a:latin typeface="Arial" panose="020B0604020202020204" pitchFamily="34" charset="0"/>
                <a:cs typeface="Arial" panose="020B0604020202020204" pitchFamily="34" charset="0"/>
              </a:rPr>
              <a:t>	Raj </a:t>
            </a:r>
            <a:r>
              <a:rPr lang="en-US" sz="2200" dirty="0">
                <a:solidFill>
                  <a:srgbClr val="000000"/>
                </a:solidFill>
                <a:latin typeface="Arial" panose="020B0604020202020204" pitchFamily="34" charset="0"/>
                <a:cs typeface="Arial" panose="020B0604020202020204" pitchFamily="34" charset="0"/>
              </a:rPr>
              <a:t>and Maria’s Scratch program, which you can see in 12.1.5 Compute-IT, shows how the variable, the score, </a:t>
            </a:r>
            <a:r>
              <a:rPr lang="en-US" sz="2200" dirty="0" smtClean="0">
                <a:solidFill>
                  <a:srgbClr val="000000"/>
                </a:solidFill>
                <a:latin typeface="Arial" panose="020B0604020202020204" pitchFamily="34" charset="0"/>
                <a:cs typeface="Arial" panose="020B0604020202020204" pitchFamily="34" charset="0"/>
              </a:rPr>
              <a:t>is used </a:t>
            </a:r>
            <a:r>
              <a:rPr lang="en-US" sz="2200" dirty="0">
                <a:solidFill>
                  <a:srgbClr val="000000"/>
                </a:solidFill>
                <a:latin typeface="Arial" panose="020B0604020202020204" pitchFamily="34" charset="0"/>
                <a:cs typeface="Arial" panose="020B0604020202020204" pitchFamily="34" charset="0"/>
              </a:rPr>
              <a:t>within that program. Work your way through the code and ask yourself if it will work. </a:t>
            </a:r>
            <a:endParaRPr lang="en-US" sz="2200" dirty="0" smtClean="0">
              <a:solidFill>
                <a:srgbClr val="00000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If </a:t>
            </a:r>
            <a:r>
              <a:rPr lang="en-US" sz="2200" dirty="0">
                <a:solidFill>
                  <a:srgbClr val="000000"/>
                </a:solidFill>
                <a:latin typeface="Arial" panose="020B0604020202020204" pitchFamily="34" charset="0"/>
                <a:cs typeface="Arial" panose="020B0604020202020204" pitchFamily="34" charset="0"/>
              </a:rPr>
              <a:t>it does work, will </a:t>
            </a:r>
            <a:r>
              <a:rPr lang="en-US" sz="2200" dirty="0" smtClean="0">
                <a:solidFill>
                  <a:srgbClr val="000000"/>
                </a:solidFill>
                <a:latin typeface="Arial" panose="020B0604020202020204" pitchFamily="34" charset="0"/>
                <a:cs typeface="Arial" panose="020B0604020202020204" pitchFamily="34" charset="0"/>
              </a:rPr>
              <a:t>it work </a:t>
            </a:r>
            <a:r>
              <a:rPr lang="en-US" sz="2200" dirty="0">
                <a:solidFill>
                  <a:srgbClr val="000000"/>
                </a:solidFill>
                <a:latin typeface="Arial" panose="020B0604020202020204" pitchFamily="34" charset="0"/>
                <a:cs typeface="Arial" panose="020B0604020202020204" pitchFamily="34" charset="0"/>
              </a:rPr>
              <a:t>every single time the program runs? </a:t>
            </a:r>
            <a:endParaRPr lang="en-US" sz="2200" dirty="0" smtClean="0">
              <a:solidFill>
                <a:srgbClr val="00000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Is </a:t>
            </a:r>
            <a:r>
              <a:rPr lang="en-US" sz="2200" dirty="0">
                <a:solidFill>
                  <a:srgbClr val="000000"/>
                </a:solidFill>
                <a:latin typeface="Arial" panose="020B0604020202020204" pitchFamily="34" charset="0"/>
                <a:cs typeface="Arial" panose="020B0604020202020204" pitchFamily="34" charset="0"/>
              </a:rPr>
              <a:t>there a bug that needs to be fixed? If so, how would you fix it?</a:t>
            </a:r>
            <a:endParaRPr lang="en-US" sz="22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949270">
            <a:off x="4159212" y="1040414"/>
            <a:ext cx="447327"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1" name="Rectangle 24"/>
          <p:cNvSpPr/>
          <p:nvPr/>
        </p:nvSpPr>
        <p:spPr>
          <a:xfrm>
            <a:off x="4644006" y="1171773"/>
            <a:ext cx="4244017" cy="5298092"/>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63124"/>
              <a:gd name="connsiteX1" fmla="*/ 8708512 w 8708512"/>
              <a:gd name="connsiteY1" fmla="*/ 0 h 963124"/>
              <a:gd name="connsiteX2" fmla="*/ 8708512 w 8708512"/>
              <a:gd name="connsiteY2" fmla="*/ 901336 h 963124"/>
              <a:gd name="connsiteX3" fmla="*/ 93784 w 8708512"/>
              <a:gd name="connsiteY3" fmla="*/ 918907 h 963124"/>
              <a:gd name="connsiteX4" fmla="*/ 0 w 8708512"/>
              <a:gd name="connsiteY4" fmla="*/ 0 h 963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63124">
                <a:moveTo>
                  <a:pt x="0" y="0"/>
                </a:moveTo>
                <a:lnTo>
                  <a:pt x="8708512" y="0"/>
                </a:lnTo>
                <a:lnTo>
                  <a:pt x="8708512" y="901336"/>
                </a:lnTo>
                <a:cubicBezTo>
                  <a:pt x="5368012" y="999027"/>
                  <a:pt x="2965360" y="961892"/>
                  <a:pt x="93784" y="918907"/>
                </a:cubicBezTo>
                <a:cubicBezTo>
                  <a:pt x="-31263" y="790400"/>
                  <a:pt x="31262" y="257461"/>
                  <a:pt x="0" y="0"/>
                </a:cubicBezTo>
                <a:close/>
              </a:path>
            </a:pathLst>
          </a:custGeom>
          <a:solidFill>
            <a:srgbClr val="FFFF99"/>
          </a:solidFill>
          <a:ln w="57150">
            <a:solidFill>
              <a:srgbClr val="BAAD06"/>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12.1.7</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Using </a:t>
            </a:r>
            <a:r>
              <a:rPr lang="en-US" sz="2200" dirty="0">
                <a:solidFill>
                  <a:srgbClr val="000000"/>
                </a:solidFill>
                <a:latin typeface="Arial" panose="020B0604020202020204" pitchFamily="34" charset="0"/>
                <a:cs typeface="Arial" panose="020B0604020202020204" pitchFamily="34" charset="0"/>
              </a:rPr>
              <a:t>what you have learned so far about abstracting quizzes and creating and scoring quiz questions, and </a:t>
            </a:r>
            <a:r>
              <a:rPr lang="en-US" sz="2200" dirty="0" smtClean="0">
                <a:solidFill>
                  <a:srgbClr val="000000"/>
                </a:solidFill>
                <a:latin typeface="Arial" panose="020B0604020202020204" pitchFamily="34" charset="0"/>
                <a:cs typeface="Arial" panose="020B0604020202020204" pitchFamily="34" charset="0"/>
              </a:rPr>
              <a:t>what you </a:t>
            </a:r>
            <a:r>
              <a:rPr lang="en-US" sz="2200" dirty="0">
                <a:solidFill>
                  <a:srgbClr val="000000"/>
                </a:solidFill>
                <a:latin typeface="Arial" panose="020B0604020202020204" pitchFamily="34" charset="0"/>
                <a:cs typeface="Arial" panose="020B0604020202020204" pitchFamily="34" charset="0"/>
              </a:rPr>
              <a:t>learned programming a calculator in </a:t>
            </a:r>
            <a:r>
              <a:rPr lang="en-US" sz="2200" dirty="0">
                <a:solidFill>
                  <a:srgbClr val="000000"/>
                </a:solidFill>
                <a:latin typeface="Arial" panose="020B0604020202020204" pitchFamily="34" charset="0"/>
                <a:cs typeface="Arial" panose="020B0604020202020204" pitchFamily="34" charset="0"/>
                <a:hlinkClick r:id="rId3" action="ppaction://hlinksldjump"/>
              </a:rPr>
              <a:t>Unit 11</a:t>
            </a:r>
            <a:r>
              <a:rPr lang="en-US" sz="2200" dirty="0">
                <a:solidFill>
                  <a:srgbClr val="000000"/>
                </a:solidFill>
                <a:latin typeface="Arial" panose="020B0604020202020204" pitchFamily="34" charset="0"/>
                <a:cs typeface="Arial" panose="020B0604020202020204" pitchFamily="34" charset="0"/>
              </a:rPr>
              <a:t>, design a quiz where the numbers that make up the questions </a:t>
            </a:r>
            <a:r>
              <a:rPr lang="en-US" sz="2200" dirty="0" smtClean="0">
                <a:solidFill>
                  <a:srgbClr val="000000"/>
                </a:solidFill>
                <a:latin typeface="Arial" panose="020B0604020202020204" pitchFamily="34" charset="0"/>
                <a:cs typeface="Arial" panose="020B0604020202020204" pitchFamily="34" charset="0"/>
              </a:rPr>
              <a:t>are randomly </a:t>
            </a:r>
            <a:r>
              <a:rPr lang="en-US" sz="2200" dirty="0">
                <a:solidFill>
                  <a:srgbClr val="000000"/>
                </a:solidFill>
                <a:latin typeface="Arial" panose="020B0604020202020204" pitchFamily="34" charset="0"/>
                <a:cs typeface="Arial" panose="020B0604020202020204" pitchFamily="34" charset="0"/>
              </a:rPr>
              <a:t>generated by the computer, as a flow diagram or using structured English.</a:t>
            </a:r>
            <a:endParaRPr lang="en-GB" sz="22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537533" y="1090106"/>
            <a:ext cx="473145" cy="470172"/>
          </a:xfrm>
          <a:prstGeom prst="ellipse">
            <a:avLst/>
          </a:prstGeom>
          <a:solidFill>
            <a:srgbClr val="FFFF99"/>
          </a:solidFill>
          <a:ln w="57150">
            <a:solidFill>
              <a:srgbClr val="BAAD06"/>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4934059"/>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84975" cy="5758499"/>
          </a:xfrm>
          <a:prstGeom prst="rect">
            <a:avLst/>
          </a:prstGeom>
        </p:spPr>
        <p:txBody>
          <a:bodyPr wrap="square">
            <a:spAutoFit/>
          </a:bodyPr>
          <a:lstStyle/>
          <a:p>
            <a:pPr>
              <a:buClr>
                <a:srgbClr val="0070C0"/>
              </a:buClr>
            </a:pPr>
            <a:r>
              <a:rPr lang="en-US" sz="2630" b="1" dirty="0" smtClean="0">
                <a:solidFill>
                  <a:srgbClr val="C00000"/>
                </a:solidFill>
              </a:rPr>
              <a:t>What </a:t>
            </a:r>
            <a:r>
              <a:rPr lang="en-US" sz="2630" b="1" dirty="0">
                <a:solidFill>
                  <a:srgbClr val="C00000"/>
                </a:solidFill>
              </a:rPr>
              <a:t>is decomposition?</a:t>
            </a:r>
          </a:p>
          <a:p>
            <a:pPr marL="457200" indent="-457200">
              <a:buClr>
                <a:srgbClr val="0070C0"/>
              </a:buClr>
              <a:buFont typeface="Wingdings 3" panose="05040102010807070707" pitchFamily="18" charset="2"/>
              <a:buChar char=""/>
            </a:pPr>
            <a:r>
              <a:rPr lang="en-US" sz="2630" dirty="0"/>
              <a:t>In computer science, ‘</a:t>
            </a:r>
            <a:r>
              <a:rPr lang="en-US" sz="2630" b="1" dirty="0">
                <a:solidFill>
                  <a:srgbClr val="FF0000"/>
                </a:solidFill>
              </a:rPr>
              <a:t>decomposition</a:t>
            </a:r>
            <a:r>
              <a:rPr lang="en-US" sz="2630" dirty="0"/>
              <a:t>’ is the name given to the process of breaking a problem or a program down </a:t>
            </a:r>
            <a:r>
              <a:rPr lang="en-US" sz="2630" dirty="0" smtClean="0"/>
              <a:t>into smaller </a:t>
            </a:r>
            <a:r>
              <a:rPr lang="en-US" sz="2630" dirty="0"/>
              <a:t>and more manageable chunks. </a:t>
            </a:r>
            <a:endParaRPr lang="en-US" sz="2630" dirty="0" smtClean="0"/>
          </a:p>
          <a:p>
            <a:pPr marL="457200" indent="-457200">
              <a:buClr>
                <a:srgbClr val="0070C0"/>
              </a:buClr>
              <a:buFont typeface="Wingdings 3" panose="05040102010807070707" pitchFamily="18" charset="2"/>
              <a:buChar char=""/>
            </a:pPr>
            <a:r>
              <a:rPr lang="en-US" sz="2630" dirty="0" smtClean="0"/>
              <a:t>Computer </a:t>
            </a:r>
            <a:r>
              <a:rPr lang="en-US" sz="2630" dirty="0"/>
              <a:t>scientists do this so that they can concentrate on finding a solution to </a:t>
            </a:r>
            <a:r>
              <a:rPr lang="en-US" sz="2630" dirty="0" smtClean="0"/>
              <a:t>a specific </a:t>
            </a:r>
            <a:r>
              <a:rPr lang="en-US" sz="2630" dirty="0"/>
              <a:t>part of a problem without worrying about all of it in one go. </a:t>
            </a:r>
            <a:endParaRPr lang="en-US" sz="2630" dirty="0" smtClean="0"/>
          </a:p>
          <a:p>
            <a:pPr marL="457200" indent="-457200">
              <a:buClr>
                <a:srgbClr val="0070C0"/>
              </a:buClr>
              <a:buFont typeface="Wingdings 3" panose="05040102010807070707" pitchFamily="18" charset="2"/>
              <a:buChar char=""/>
            </a:pPr>
            <a:r>
              <a:rPr lang="en-US" sz="2630" dirty="0" smtClean="0"/>
              <a:t>It </a:t>
            </a:r>
            <a:r>
              <a:rPr lang="en-US" sz="2630" dirty="0"/>
              <a:t>is also a useful tool for programmers because </a:t>
            </a:r>
            <a:r>
              <a:rPr lang="en-US" sz="2630" dirty="0" smtClean="0"/>
              <a:t>most programs </a:t>
            </a:r>
            <a:r>
              <a:rPr lang="en-US" sz="2630" dirty="0"/>
              <a:t>are created by teams of people and if the program is decomposed, using </a:t>
            </a:r>
            <a:r>
              <a:rPr lang="en-US" sz="2630" b="1" dirty="0">
                <a:solidFill>
                  <a:srgbClr val="FF0000"/>
                </a:solidFill>
              </a:rPr>
              <a:t>procedures</a:t>
            </a:r>
            <a:r>
              <a:rPr lang="en-US" sz="2630" dirty="0">
                <a:solidFill>
                  <a:srgbClr val="FF0000"/>
                </a:solidFill>
              </a:rPr>
              <a:t> </a:t>
            </a:r>
            <a:r>
              <a:rPr lang="en-US" sz="2630" dirty="0"/>
              <a:t>and </a:t>
            </a:r>
            <a:r>
              <a:rPr lang="en-US" sz="2630" b="1" dirty="0">
                <a:solidFill>
                  <a:srgbClr val="FF0000"/>
                </a:solidFill>
              </a:rPr>
              <a:t>functions</a:t>
            </a:r>
            <a:r>
              <a:rPr lang="en-US" sz="2630" dirty="0"/>
              <a:t>, then </a:t>
            </a:r>
            <a:r>
              <a:rPr lang="en-US" sz="2630" dirty="0" smtClean="0"/>
              <a:t>different members </a:t>
            </a:r>
            <a:r>
              <a:rPr lang="en-US" sz="2630" dirty="0"/>
              <a:t>of the team can work on different parts of the program at the same time.</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Tree>
    <p:extLst>
      <p:ext uri="{BB962C8B-B14F-4D97-AF65-F5344CB8AC3E}">
        <p14:creationId xmlns:p14="http://schemas.microsoft.com/office/powerpoint/2010/main" val="748299961"/>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0"/>
          <p:cNvSpPr/>
          <p:nvPr/>
        </p:nvSpPr>
        <p:spPr>
          <a:xfrm>
            <a:off x="212998" y="1124743"/>
            <a:ext cx="8708513" cy="5623837"/>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18790"/>
              <a:gd name="connsiteX1" fmla="*/ 8708513 w 8708513"/>
              <a:gd name="connsiteY1" fmla="*/ 0 h 918790"/>
              <a:gd name="connsiteX2" fmla="*/ 8708513 w 8708513"/>
              <a:gd name="connsiteY2" fmla="*/ 887849 h 918790"/>
              <a:gd name="connsiteX3" fmla="*/ 105508 w 8708513"/>
              <a:gd name="connsiteY3" fmla="*/ 852680 h 918790"/>
              <a:gd name="connsiteX4" fmla="*/ 0 w 8708513"/>
              <a:gd name="connsiteY4" fmla="*/ 0 h 918790"/>
              <a:gd name="connsiteX0" fmla="*/ 0 w 8708513"/>
              <a:gd name="connsiteY0" fmla="*/ 0 h 926444"/>
              <a:gd name="connsiteX1" fmla="*/ 8708513 w 8708513"/>
              <a:gd name="connsiteY1" fmla="*/ 0 h 926444"/>
              <a:gd name="connsiteX2" fmla="*/ 8708513 w 8708513"/>
              <a:gd name="connsiteY2" fmla="*/ 887849 h 926444"/>
              <a:gd name="connsiteX3" fmla="*/ 105508 w 8708513"/>
              <a:gd name="connsiteY3" fmla="*/ 880975 h 926444"/>
              <a:gd name="connsiteX4" fmla="*/ 0 w 8708513"/>
              <a:gd name="connsiteY4" fmla="*/ 0 h 926444"/>
              <a:gd name="connsiteX0" fmla="*/ 0 w 8708513"/>
              <a:gd name="connsiteY0" fmla="*/ 0 h 924776"/>
              <a:gd name="connsiteX1" fmla="*/ 8708513 w 8708513"/>
              <a:gd name="connsiteY1" fmla="*/ 0 h 924776"/>
              <a:gd name="connsiteX2" fmla="*/ 8708513 w 8708513"/>
              <a:gd name="connsiteY2" fmla="*/ 887849 h 924776"/>
              <a:gd name="connsiteX3" fmla="*/ 105508 w 8708513"/>
              <a:gd name="connsiteY3" fmla="*/ 880975 h 924776"/>
              <a:gd name="connsiteX4" fmla="*/ 0 w 8708513"/>
              <a:gd name="connsiteY4" fmla="*/ 0 h 924776"/>
              <a:gd name="connsiteX0" fmla="*/ 0 w 8708513"/>
              <a:gd name="connsiteY0" fmla="*/ 0 h 929049"/>
              <a:gd name="connsiteX1" fmla="*/ 8708513 w 8708513"/>
              <a:gd name="connsiteY1" fmla="*/ 0 h 929049"/>
              <a:gd name="connsiteX2" fmla="*/ 8708513 w 8708513"/>
              <a:gd name="connsiteY2" fmla="*/ 887849 h 929049"/>
              <a:gd name="connsiteX3" fmla="*/ 105508 w 8708513"/>
              <a:gd name="connsiteY3" fmla="*/ 893551 h 929049"/>
              <a:gd name="connsiteX4" fmla="*/ 0 w 8708513"/>
              <a:gd name="connsiteY4" fmla="*/ 0 h 929049"/>
              <a:gd name="connsiteX0" fmla="*/ 0 w 8708513"/>
              <a:gd name="connsiteY0" fmla="*/ 0 h 928111"/>
              <a:gd name="connsiteX1" fmla="*/ 8708513 w 8708513"/>
              <a:gd name="connsiteY1" fmla="*/ 0 h 928111"/>
              <a:gd name="connsiteX2" fmla="*/ 8708513 w 8708513"/>
              <a:gd name="connsiteY2" fmla="*/ 887849 h 928111"/>
              <a:gd name="connsiteX3" fmla="*/ 105508 w 8708513"/>
              <a:gd name="connsiteY3" fmla="*/ 893551 h 928111"/>
              <a:gd name="connsiteX4" fmla="*/ 0 w 8708513"/>
              <a:gd name="connsiteY4" fmla="*/ 0 h 928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28111">
                <a:moveTo>
                  <a:pt x="0" y="0"/>
                </a:moveTo>
                <a:lnTo>
                  <a:pt x="8708513" y="0"/>
                </a:lnTo>
                <a:lnTo>
                  <a:pt x="8708513" y="887849"/>
                </a:lnTo>
                <a:cubicBezTo>
                  <a:pt x="5715799" y="961829"/>
                  <a:pt x="2980992" y="915381"/>
                  <a:pt x="105508" y="893551"/>
                </a:cubicBezTo>
                <a:cubicBezTo>
                  <a:pt x="31262" y="710924"/>
                  <a:pt x="27354" y="264688"/>
                  <a:pt x="0" y="0"/>
                </a:cubicBezTo>
                <a:close/>
              </a:path>
            </a:pathLst>
          </a:custGeom>
          <a:solidFill>
            <a:srgbClr val="92D050"/>
          </a:solidFill>
          <a:ln w="57150">
            <a:solidFill>
              <a:schemeClr val="accent3">
                <a:lumMod val="75000"/>
              </a:schemeClr>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420938" algn="l"/>
              </a:tabLst>
            </a:pPr>
            <a:r>
              <a:rPr lang="en-US" sz="2700" b="1" dirty="0" smtClean="0">
                <a:solidFill>
                  <a:srgbClr val="000000"/>
                </a:solidFill>
                <a:latin typeface="Arial" panose="020B0604020202020204" pitchFamily="34" charset="0"/>
                <a:cs typeface="Arial" panose="020B0604020202020204" pitchFamily="34" charset="0"/>
              </a:rPr>
              <a:t>Key </a:t>
            </a:r>
            <a:r>
              <a:rPr lang="en-US" sz="27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700" b="1" dirty="0" smtClean="0">
                <a:solidFill>
                  <a:srgbClr val="C00000"/>
                </a:solidFill>
                <a:latin typeface="Arial" panose="020B0604020202020204" pitchFamily="34" charset="0"/>
                <a:cs typeface="Arial" panose="020B0604020202020204" pitchFamily="34" charset="0"/>
              </a:rPr>
              <a:t>Variable</a:t>
            </a:r>
            <a:r>
              <a:rPr lang="en-US" sz="2700" b="1" dirty="0">
                <a:solidFill>
                  <a:srgbClr val="C00000"/>
                </a:solidFill>
                <a:latin typeface="Arial" panose="020B0604020202020204" pitchFamily="34" charset="0"/>
                <a:cs typeface="Arial" panose="020B0604020202020204" pitchFamily="34" charset="0"/>
              </a:rPr>
              <a:t>: Decomposition:</a:t>
            </a:r>
            <a:r>
              <a:rPr lang="en-US" sz="2700" dirty="0">
                <a:solidFill>
                  <a:srgbClr val="000000"/>
                </a:solidFill>
                <a:latin typeface="Arial" panose="020B0604020202020204" pitchFamily="34" charset="0"/>
                <a:cs typeface="Arial" panose="020B0604020202020204" pitchFamily="34" charset="0"/>
              </a:rPr>
              <a:t> The process of breaking something down into smaller parts.</a:t>
            </a:r>
          </a:p>
          <a:p>
            <a:pPr marL="285750" indent="-285750">
              <a:buClr>
                <a:srgbClr val="C00000"/>
              </a:buClr>
              <a:buFont typeface="Wingdings" panose="05000000000000000000" pitchFamily="2" charset="2"/>
              <a:buChar char="§"/>
              <a:tabLst>
                <a:tab pos="2420938" algn="l"/>
              </a:tabLst>
            </a:pPr>
            <a:r>
              <a:rPr lang="en-US" sz="2700" b="1" dirty="0">
                <a:solidFill>
                  <a:srgbClr val="C00000"/>
                </a:solidFill>
                <a:latin typeface="Arial" panose="020B0604020202020204" pitchFamily="34" charset="0"/>
                <a:cs typeface="Arial" panose="020B0604020202020204" pitchFamily="34" charset="0"/>
              </a:rPr>
              <a:t>Procedure:</a:t>
            </a:r>
            <a:r>
              <a:rPr lang="en-US" sz="2700" dirty="0">
                <a:solidFill>
                  <a:srgbClr val="000000"/>
                </a:solidFill>
                <a:latin typeface="Arial" panose="020B0604020202020204" pitchFamily="34" charset="0"/>
                <a:cs typeface="Arial" panose="020B0604020202020204" pitchFamily="34" charset="0"/>
              </a:rPr>
              <a:t> A procedure is a sequence of program instructions that have been abstracted and can be used over the </a:t>
            </a:r>
            <a:r>
              <a:rPr lang="en-US" sz="2700" dirty="0" smtClean="0">
                <a:solidFill>
                  <a:srgbClr val="000000"/>
                </a:solidFill>
                <a:latin typeface="Arial" panose="020B0604020202020204" pitchFamily="34" charset="0"/>
                <a:cs typeface="Arial" panose="020B0604020202020204" pitchFamily="34" charset="0"/>
              </a:rPr>
              <a:t>over again</a:t>
            </a:r>
            <a:r>
              <a:rPr lang="en-US" sz="2700" dirty="0">
                <a:solidFill>
                  <a:srgbClr val="000000"/>
                </a:solidFill>
                <a:latin typeface="Arial" panose="020B0604020202020204" pitchFamily="34" charset="0"/>
                <a:cs typeface="Arial" panose="020B0604020202020204" pitchFamily="34" charset="0"/>
              </a:rPr>
              <a:t>. It can accept input from other parts of the program.</a:t>
            </a:r>
          </a:p>
          <a:p>
            <a:pPr marL="285750" indent="-285750">
              <a:buClr>
                <a:srgbClr val="C00000"/>
              </a:buClr>
              <a:buFont typeface="Wingdings" panose="05000000000000000000" pitchFamily="2" charset="2"/>
              <a:buChar char="§"/>
              <a:tabLst>
                <a:tab pos="2420938" algn="l"/>
              </a:tabLst>
            </a:pPr>
            <a:r>
              <a:rPr lang="en-US" sz="2700" b="1" dirty="0">
                <a:solidFill>
                  <a:srgbClr val="C00000"/>
                </a:solidFill>
                <a:latin typeface="Arial" panose="020B0604020202020204" pitchFamily="34" charset="0"/>
                <a:cs typeface="Arial" panose="020B0604020202020204" pitchFamily="34" charset="0"/>
              </a:rPr>
              <a:t>Function:</a:t>
            </a:r>
            <a:r>
              <a:rPr lang="en-US" sz="2700" dirty="0">
                <a:solidFill>
                  <a:srgbClr val="000000"/>
                </a:solidFill>
                <a:latin typeface="Arial" panose="020B0604020202020204" pitchFamily="34" charset="0"/>
                <a:cs typeface="Arial" panose="020B0604020202020204" pitchFamily="34" charset="0"/>
              </a:rPr>
              <a:t> Like a procedure, a function is a sequence of program instructions that have been abstracted and can be </a:t>
            </a:r>
            <a:r>
              <a:rPr lang="en-US" sz="2700" dirty="0" smtClean="0">
                <a:solidFill>
                  <a:srgbClr val="000000"/>
                </a:solidFill>
                <a:latin typeface="Arial" panose="020B0604020202020204" pitchFamily="34" charset="0"/>
                <a:cs typeface="Arial" panose="020B0604020202020204" pitchFamily="34" charset="0"/>
              </a:rPr>
              <a:t>used over </a:t>
            </a:r>
            <a:r>
              <a:rPr lang="en-US" sz="2700" dirty="0">
                <a:solidFill>
                  <a:srgbClr val="000000"/>
                </a:solidFill>
                <a:latin typeface="Arial" panose="020B0604020202020204" pitchFamily="34" charset="0"/>
                <a:cs typeface="Arial" panose="020B0604020202020204" pitchFamily="34" charset="0"/>
              </a:rPr>
              <a:t>and over again. Again, like a procedure, it can accept input from other parts of the program, but it can also </a:t>
            </a:r>
            <a:r>
              <a:rPr lang="en-US" sz="2700" dirty="0" smtClean="0">
                <a:solidFill>
                  <a:srgbClr val="000000"/>
                </a:solidFill>
                <a:latin typeface="Arial" panose="020B0604020202020204" pitchFamily="34" charset="0"/>
                <a:cs typeface="Arial" panose="020B0604020202020204" pitchFamily="34" charset="0"/>
              </a:rPr>
              <a:t>return information </a:t>
            </a:r>
            <a:r>
              <a:rPr lang="en-US" sz="2700" dirty="0">
                <a:solidFill>
                  <a:srgbClr val="000000"/>
                </a:solidFill>
                <a:latin typeface="Arial" panose="020B0604020202020204" pitchFamily="34" charset="0"/>
                <a:cs typeface="Arial" panose="020B0604020202020204" pitchFamily="34" charset="0"/>
              </a:rPr>
              <a:t>back to other parts of the program.</a:t>
            </a:r>
            <a:endParaRPr lang="en-GB" sz="27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634337" y="5679519"/>
            <a:ext cx="473145" cy="470172"/>
          </a:xfrm>
          <a:prstGeom prst="ellipse">
            <a:avLst/>
          </a:prstGeom>
          <a:solidFill>
            <a:srgbClr val="92D050"/>
          </a:solidFill>
          <a:ln w="57150">
            <a:solidFill>
              <a:schemeClr val="accent3">
                <a:lumMod val="50000"/>
              </a:schemeClr>
            </a:solidFill>
          </a:ln>
          <a:effectLst>
            <a:outerShdw blurRad="139700" dist="254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K</a:t>
            </a:r>
            <a:endParaRPr lang="en-GB" b="1" dirty="0">
              <a:solidFill>
                <a:srgbClr val="C00000"/>
              </a:solidFill>
              <a:latin typeface="Arial" panose="020B0604020202020204" pitchFamily="34" charset="0"/>
              <a:cs typeface="Arial" panose="020B0604020202020204" pitchFamily="34" charset="0"/>
            </a:endParaRPr>
          </a:p>
        </p:txBody>
      </p:sp>
      <p:sp>
        <p:nvSpPr>
          <p:cNvPr id="10"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Tree>
    <p:extLst>
      <p:ext uri="{BB962C8B-B14F-4D97-AF65-F5344CB8AC3E}">
        <p14:creationId xmlns:p14="http://schemas.microsoft.com/office/powerpoint/2010/main" val="3723460158"/>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1938992"/>
          </a:xfrm>
          <a:prstGeom prst="rect">
            <a:avLst/>
          </a:prstGeom>
        </p:spPr>
        <p:txBody>
          <a:bodyPr wrap="square">
            <a:spAutoFit/>
          </a:bodyPr>
          <a:lstStyle/>
          <a:p>
            <a:pPr>
              <a:buClr>
                <a:srgbClr val="0070C0"/>
              </a:buClr>
            </a:pPr>
            <a:r>
              <a:rPr lang="en-US" sz="2400" b="1" dirty="0" smtClean="0">
                <a:solidFill>
                  <a:srgbClr val="C00000"/>
                </a:solidFill>
              </a:rPr>
              <a:t>Using </a:t>
            </a:r>
            <a:r>
              <a:rPr lang="en-US" sz="2400" b="1" dirty="0">
                <a:solidFill>
                  <a:srgbClr val="C00000"/>
                </a:solidFill>
              </a:rPr>
              <a:t>decomposition to help with the challenge</a:t>
            </a:r>
          </a:p>
          <a:p>
            <a:pPr marL="457200" indent="-457200">
              <a:buClr>
                <a:srgbClr val="0070C0"/>
              </a:buClr>
              <a:buFont typeface="Wingdings 3" panose="05040102010807070707" pitchFamily="18" charset="2"/>
              <a:buChar char=""/>
            </a:pPr>
            <a:r>
              <a:rPr lang="en-US" sz="2400" dirty="0"/>
              <a:t>Decomposing a </a:t>
            </a:r>
            <a:r>
              <a:rPr lang="en-US" sz="2400" dirty="0" smtClean="0"/>
              <a:t/>
            </a:r>
            <a:br>
              <a:rPr lang="en-US" sz="2400" dirty="0" smtClean="0"/>
            </a:br>
            <a:r>
              <a:rPr lang="en-US" sz="2400" dirty="0" smtClean="0"/>
              <a:t>quiz </a:t>
            </a:r>
            <a:r>
              <a:rPr lang="en-US" sz="2400" dirty="0"/>
              <a:t>will provide </a:t>
            </a:r>
            <a:r>
              <a:rPr lang="en-US" sz="2400" dirty="0" smtClean="0"/>
              <a:t/>
            </a:r>
            <a:br>
              <a:rPr lang="en-US" sz="2400" dirty="0" smtClean="0"/>
            </a:br>
            <a:r>
              <a:rPr lang="en-US" sz="2400" dirty="0" smtClean="0"/>
              <a:t>ideas </a:t>
            </a:r>
            <a:r>
              <a:rPr lang="en-US" sz="2400" dirty="0"/>
              <a:t>for the </a:t>
            </a:r>
            <a:r>
              <a:rPr lang="en-US" sz="2400" dirty="0" smtClean="0"/>
              <a:t/>
            </a:r>
            <a:br>
              <a:rPr lang="en-US" sz="2400" dirty="0" smtClean="0"/>
            </a:br>
            <a:r>
              <a:rPr lang="en-US" sz="2400" dirty="0" smtClean="0"/>
              <a:t>challenge</a:t>
            </a:r>
            <a:r>
              <a:rPr lang="en-US" sz="2400" dirty="0"/>
              <a:t>.</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pic>
        <p:nvPicPr>
          <p:cNvPr id="2" name="Picture 1"/>
          <p:cNvPicPr>
            <a:picLocks noChangeAspect="1"/>
          </p:cNvPicPr>
          <p:nvPr/>
        </p:nvPicPr>
        <p:blipFill rotWithShape="1">
          <a:blip r:embed="rId3"/>
          <a:srcRect l="24801" t="15876" r="25588" b="6688"/>
          <a:stretch/>
        </p:blipFill>
        <p:spPr>
          <a:xfrm>
            <a:off x="3131840" y="1544220"/>
            <a:ext cx="5760640" cy="5125140"/>
          </a:xfrm>
          <a:prstGeom prst="rect">
            <a:avLst/>
          </a:prstGeom>
        </p:spPr>
      </p:pic>
    </p:spTree>
    <p:extLst>
      <p:ext uri="{BB962C8B-B14F-4D97-AF65-F5344CB8AC3E}">
        <p14:creationId xmlns:p14="http://schemas.microsoft.com/office/powerpoint/2010/main" val="2265090402"/>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13" y="1124744"/>
            <a:ext cx="8712967" cy="5663089"/>
          </a:xfrm>
          <a:prstGeom prst="rect">
            <a:avLst/>
          </a:prstGeom>
        </p:spPr>
        <p:txBody>
          <a:bodyPr wrap="square">
            <a:spAutoFit/>
          </a:bodyPr>
          <a:lstStyle/>
          <a:p>
            <a:pPr>
              <a:buClr>
                <a:srgbClr val="0070C0"/>
              </a:buClr>
            </a:pPr>
            <a:r>
              <a:rPr lang="en-US" sz="2300" b="1" dirty="0" smtClean="0">
                <a:solidFill>
                  <a:srgbClr val="C00000"/>
                </a:solidFill>
              </a:rPr>
              <a:t>Random </a:t>
            </a:r>
            <a:r>
              <a:rPr lang="en-US" sz="2300" b="1" dirty="0">
                <a:solidFill>
                  <a:srgbClr val="C00000"/>
                </a:solidFill>
              </a:rPr>
              <a:t>number generators</a:t>
            </a:r>
          </a:p>
          <a:p>
            <a:pPr marL="457200" indent="-457200">
              <a:buClr>
                <a:srgbClr val="0070C0"/>
              </a:buClr>
              <a:buFont typeface="Wingdings 3" panose="05040102010807070707" pitchFamily="18" charset="2"/>
              <a:buChar char=""/>
            </a:pPr>
            <a:r>
              <a:rPr lang="en-US" sz="2300" dirty="0"/>
              <a:t>A random number generator generates a sequence of numbers, characters or symbols that appear to lack a pattern and </a:t>
            </a:r>
            <a:r>
              <a:rPr lang="en-US" sz="2300" dirty="0" smtClean="0"/>
              <a:t>seem to </a:t>
            </a:r>
            <a:r>
              <a:rPr lang="en-US" sz="2300" dirty="0"/>
              <a:t>be random. Random number generators can be computational and physical. Physical random number generators </a:t>
            </a:r>
            <a:r>
              <a:rPr lang="en-US" sz="2300" dirty="0" smtClean="0"/>
              <a:t>have been used </a:t>
            </a:r>
            <a:r>
              <a:rPr lang="en-US" sz="2300" dirty="0"/>
              <a:t>since ancient times</a:t>
            </a:r>
            <a:r>
              <a:rPr lang="en-US" sz="2300" dirty="0" smtClean="0"/>
              <a:t>.</a:t>
            </a:r>
          </a:p>
          <a:p>
            <a:pPr marL="457200" indent="-457200">
              <a:buClr>
                <a:srgbClr val="0070C0"/>
              </a:buClr>
              <a:buFont typeface="Wingdings 3" panose="05040102010807070707" pitchFamily="18" charset="2"/>
              <a:buChar char=""/>
            </a:pPr>
            <a:endParaRPr lang="en-US" sz="4000" dirty="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endParaRPr lang="en-US" sz="2300" dirty="0" smtClean="0"/>
          </a:p>
          <a:p>
            <a:pPr>
              <a:buClr>
                <a:srgbClr val="0070C0"/>
              </a:buClr>
            </a:pPr>
            <a:endParaRPr lang="en-US" sz="2300" dirty="0"/>
          </a:p>
          <a:p>
            <a:pPr marL="457200" indent="-457200">
              <a:buClr>
                <a:srgbClr val="0070C0"/>
              </a:buClr>
              <a:buFont typeface="Wingdings 3" panose="05040102010807070707" pitchFamily="18" charset="2"/>
              <a:buChar char=""/>
            </a:pPr>
            <a:endParaRPr lang="en-US" sz="2300" dirty="0" smtClean="0"/>
          </a:p>
          <a:p>
            <a:pPr marL="457200" indent="-457200">
              <a:buClr>
                <a:srgbClr val="0070C0"/>
              </a:buClr>
              <a:buFont typeface="Wingdings 3" panose="05040102010807070707" pitchFamily="18" charset="2"/>
              <a:buChar char=""/>
            </a:pPr>
            <a:r>
              <a:rPr lang="en-US" sz="2300" dirty="0"/>
              <a:t>There are ways to measure randomness, using statistics, which require large amounts of data. A sequence of </a:t>
            </a:r>
            <a:r>
              <a:rPr lang="en-US" sz="2300" dirty="0" smtClean="0"/>
              <a:t>numbers, characters </a:t>
            </a:r>
            <a:r>
              <a:rPr lang="en-US" sz="2300" dirty="0"/>
              <a:t>or symbols is said to be statistically random when it contains no </a:t>
            </a:r>
            <a:r>
              <a:rPr lang="en-US" sz="2300" dirty="0" err="1"/>
              <a:t>recognisable</a:t>
            </a:r>
            <a:r>
              <a:rPr lang="en-US" sz="2300" dirty="0"/>
              <a:t> patterns or regularities.</a:t>
            </a:r>
          </a:p>
        </p:txBody>
      </p:sp>
      <p:sp>
        <p:nvSpPr>
          <p:cNvPr id="7" name="Title 1"/>
          <p:cNvSpPr>
            <a:spLocks noGrp="1"/>
          </p:cNvSpPr>
          <p:nvPr>
            <p:ph type="title"/>
          </p:nvPr>
        </p:nvSpPr>
        <p:spPr>
          <a:xfrm>
            <a:off x="35496" y="44624"/>
            <a:ext cx="7632848" cy="625434"/>
          </a:xfrm>
        </p:spPr>
        <p:txBody>
          <a:bodyPr>
            <a:noAutofit/>
          </a:bodyPr>
          <a:lstStyle/>
          <a:p>
            <a:r>
              <a:rPr lang="en-US" sz="3400" dirty="0" smtClean="0"/>
              <a:t>12.2 – Decomposition and </a:t>
            </a:r>
            <a:r>
              <a:rPr lang="en-US" sz="3400" dirty="0" err="1" smtClean="0"/>
              <a:t>Generalisation</a:t>
            </a:r>
            <a:endParaRPr lang="en-GB" sz="3400" b="1" dirty="0" smtClean="0"/>
          </a:p>
        </p:txBody>
      </p:sp>
      <p:sp>
        <p:nvSpPr>
          <p:cNvPr id="5" name="Rectangle 11"/>
          <p:cNvSpPr/>
          <p:nvPr/>
        </p:nvSpPr>
        <p:spPr>
          <a:xfrm>
            <a:off x="179512" y="3390005"/>
            <a:ext cx="8724691" cy="183919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a:effectLst>
            <a:outerShdw blurRad="139700" dist="25400" dir="2700000" sx="101000" sy="101000" algn="tl" rotWithShape="0">
              <a:prstClr val="black">
                <a:alpha val="40000"/>
              </a:prstClr>
            </a:outerShdw>
          </a:effectLst>
        </p:spPr>
        <p:txBody>
          <a:bodyPr wrap="square">
            <a:spAutoFit/>
          </a:bodyPr>
          <a:lstStyle/>
          <a:p>
            <a:pPr>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971550" indent="-971550">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12.2.1 </a:t>
            </a:r>
            <a:r>
              <a:rPr lang="en-US" sz="2200" dirty="0" smtClean="0">
                <a:solidFill>
                  <a:srgbClr val="000000"/>
                </a:solidFill>
                <a:latin typeface="Arial" panose="020B0604020202020204" pitchFamily="34" charset="0"/>
                <a:cs typeface="Arial" panose="020B0604020202020204" pitchFamily="34" charset="0"/>
              </a:rPr>
              <a:t>	List </a:t>
            </a:r>
            <a:r>
              <a:rPr lang="en-US" sz="2200" dirty="0">
                <a:solidFill>
                  <a:srgbClr val="000000"/>
                </a:solidFill>
                <a:latin typeface="Arial" panose="020B0604020202020204" pitchFamily="34" charset="0"/>
                <a:cs typeface="Arial" panose="020B0604020202020204" pitchFamily="34" charset="0"/>
              </a:rPr>
              <a:t>as many physical random generators you can think of. HINT: Think about your </a:t>
            </a:r>
            <a:r>
              <a:rPr lang="en-US" sz="2200" dirty="0" err="1">
                <a:solidFill>
                  <a:srgbClr val="000000"/>
                </a:solidFill>
                <a:latin typeface="Arial" panose="020B0604020202020204" pitchFamily="34" charset="0"/>
                <a:cs typeface="Arial" panose="020B0604020202020204" pitchFamily="34" charset="0"/>
              </a:rPr>
              <a:t>maths</a:t>
            </a:r>
            <a:r>
              <a:rPr lang="en-US" sz="2200" dirty="0">
                <a:solidFill>
                  <a:srgbClr val="000000"/>
                </a:solidFill>
                <a:latin typeface="Arial" panose="020B0604020202020204" pitchFamily="34" charset="0"/>
                <a:cs typeface="Arial" panose="020B0604020202020204" pitchFamily="34" charset="0"/>
              </a:rPr>
              <a:t> lessons.</a:t>
            </a:r>
          </a:p>
          <a:p>
            <a:pPr marL="971550" indent="-971550">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12.2.2</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Where </a:t>
            </a:r>
            <a:r>
              <a:rPr lang="en-US" sz="2200" dirty="0">
                <a:solidFill>
                  <a:srgbClr val="000000"/>
                </a:solidFill>
                <a:latin typeface="Arial" panose="020B0604020202020204" pitchFamily="34" charset="0"/>
                <a:cs typeface="Arial" panose="020B0604020202020204" pitchFamily="34" charset="0"/>
              </a:rPr>
              <a:t>are computational random number generators used today?</a:t>
            </a:r>
            <a:endParaRPr lang="en-US" sz="2200" dirty="0" smtClean="0">
              <a:solidFill>
                <a:srgbClr val="000000"/>
              </a:solidFill>
              <a:latin typeface="Arial" panose="020B0604020202020204" pitchFamily="34" charset="0"/>
              <a:cs typeface="Arial" panose="020B0604020202020204" pitchFamily="34" charset="0"/>
            </a:endParaRPr>
          </a:p>
        </p:txBody>
      </p:sp>
      <p:sp>
        <p:nvSpPr>
          <p:cNvPr id="6" name="Oval 5"/>
          <p:cNvSpPr/>
          <p:nvPr/>
        </p:nvSpPr>
        <p:spPr>
          <a:xfrm rot="1949270">
            <a:off x="8574342" y="323124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222846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7 - 09-1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noFill/>
      </a:spPr>
      <a:bodyPr wrap="square" lIns="45720" rIns="45720" rtlCol="0">
        <a:spAutoFit/>
      </a:bodyPr>
      <a:lstStyle>
        <a:defPPr indent="344488">
          <a:buClr>
            <a:srgbClr val="C00000"/>
          </a:buClr>
          <a:buSzPct val="80000"/>
          <a:buFont typeface="Arial" panose="020B0604020202020204" pitchFamily="34" charset="0"/>
          <a:buChar char="▲"/>
          <a:defRPr sz="19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terms/"/>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56974</TotalTime>
  <Words>8767</Words>
  <Application>Microsoft Office PowerPoint</Application>
  <PresentationFormat>On-screen Show (4:3)</PresentationFormat>
  <Paragraphs>1143</Paragraphs>
  <Slides>115</Slides>
  <Notes>115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115</vt:i4>
      </vt:variant>
    </vt:vector>
  </HeadingPairs>
  <TitlesOfParts>
    <vt:vector size="123" baseType="lpstr">
      <vt:lpstr>Arial</vt:lpstr>
      <vt:lpstr>Calibri</vt:lpstr>
      <vt:lpstr>Lucida Sans Unicode</vt:lpstr>
      <vt:lpstr>Verdana</vt:lpstr>
      <vt:lpstr>Wingdings</vt:lpstr>
      <vt:lpstr>Wingdings 2</vt:lpstr>
      <vt:lpstr>Wingdings 3</vt:lpstr>
      <vt:lpstr>Enderoth</vt:lpstr>
      <vt:lpstr>PowerPoint Presentation</vt:lpstr>
      <vt:lpstr>9 – Designing for HCI –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9.1 – What is an Operating System Interface</vt:lpstr>
      <vt:lpstr>9.2 - Designing an Operating System Interface</vt:lpstr>
      <vt:lpstr>9.2 - Designing an Operating System Interface</vt:lpstr>
      <vt:lpstr>9.2 - Designing an Operating System Interface</vt:lpstr>
      <vt:lpstr>9.2 - Designing an Operating System Interface</vt:lpstr>
      <vt:lpstr>9.2 - Designing an Operating System Interface</vt:lpstr>
      <vt:lpstr>9.3 - Testing, Evaluation and Iteration</vt:lpstr>
      <vt:lpstr>9.3 - Testing, Evaluation and Iteration</vt:lpstr>
      <vt:lpstr>9.3 - Testing, Evaluation and Iteration</vt:lpstr>
      <vt:lpstr>9.3 - Testing, Evaluation and Iteration</vt:lpstr>
      <vt:lpstr>9.3 - Testing, Evaluation and Iteration</vt:lpstr>
      <vt:lpstr>9.3 - Testing, Evaluation and Iteration</vt:lpstr>
      <vt:lpstr>10.1 – Representing Images</vt:lpstr>
      <vt:lpstr>10.1 – Representing Images</vt:lpstr>
      <vt:lpstr>10.1 – Representing Images</vt:lpstr>
      <vt:lpstr>10.1 – Representing Images</vt:lpstr>
      <vt:lpstr>10.1 – Representing Images</vt:lpstr>
      <vt:lpstr>10.1 – Representing Images</vt:lpstr>
      <vt:lpstr>10.1 – Representing Images</vt:lpstr>
      <vt:lpstr>10.1 – Representing Images</vt:lpstr>
      <vt:lpstr>10.1 – Representing Images</vt:lpstr>
      <vt:lpstr>10.1 – Representing Images</vt:lpstr>
      <vt:lpstr>10.1 – Representing Images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10.2 – Image Size and File Types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10.3 – Steganography and Moving Images</vt:lpstr>
      <vt:lpstr>11 – Programming a Calculator</vt:lpstr>
      <vt:lpstr>11 – Programming a Calculator</vt:lpstr>
      <vt:lpstr>11.1 – Programming Variables</vt:lpstr>
      <vt:lpstr>11.1 – Programming Variables</vt:lpstr>
      <vt:lpstr>11.1 – Programming Variables</vt:lpstr>
      <vt:lpstr>11.1 – Programming Variables</vt:lpstr>
      <vt:lpstr>11.1 – Programming Variables</vt:lpstr>
      <vt:lpstr>11.1 – Programming Variables</vt:lpstr>
      <vt:lpstr>11.1 – Programming Variables</vt:lpstr>
      <vt:lpstr>11.2 – Programming Operations</vt:lpstr>
      <vt:lpstr>11.2 – Programming Operations</vt:lpstr>
      <vt:lpstr>11.2 – Programming Operations</vt:lpstr>
      <vt:lpstr>11.2 – Programming Operations</vt:lpstr>
      <vt:lpstr>11.2 – Programming Operations</vt:lpstr>
      <vt:lpstr>11.2 – Programming Operations</vt:lpstr>
      <vt:lpstr>11.2 – Programming Operations</vt:lpstr>
      <vt:lpstr>11.2 – Programming Operations</vt:lpstr>
      <vt:lpstr>11.2 – Programming Operations</vt:lpstr>
      <vt:lpstr>11.3 – Using Procedures and Functions</vt:lpstr>
      <vt:lpstr>11.3 – Using Procedures and Functions</vt:lpstr>
      <vt:lpstr>11.3 – Using Procedures and Functions</vt:lpstr>
      <vt:lpstr>11.3 – Using Procedures and Functions</vt:lpstr>
      <vt:lpstr>11.3 – Using Procedures and Functions</vt:lpstr>
      <vt:lpstr>11.3 – Using Procedures and Functions</vt:lpstr>
      <vt:lpstr>12 – Programming a Quiz</vt:lpstr>
      <vt:lpstr>12.1 – Abstraction</vt:lpstr>
      <vt:lpstr>12.1 – Abstraction</vt:lpstr>
      <vt:lpstr>12.1 – Abstraction</vt:lpstr>
      <vt:lpstr>12.1 – Abstraction</vt:lpstr>
      <vt:lpstr>12.1 – Abstraction</vt:lpstr>
      <vt:lpstr>12.1 – Abstraction</vt:lpstr>
      <vt:lpstr>12.1 – Abstraction</vt:lpstr>
      <vt:lpstr>12.1 – Abstraction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12.2 – Decomposition and Generalisation</vt:lpstr>
      <vt:lpstr>12.3 – Adding a Timer</vt:lpstr>
      <vt:lpstr>12.3 – Adding a Timer</vt:lpstr>
      <vt:lpstr>12.3 – Adding a Timer</vt:lpstr>
      <vt:lpstr>12.3 – Adding a Timer</vt:lpstr>
      <vt:lpstr>12.3 – Adding a Timer</vt:lpstr>
      <vt:lpstr>12.3 – Adding a Timer</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7 - 09-12</dc:title>
  <dc:subject>Travel and Tourism</dc:subject>
  <dc:creator>Enderoth</dc:creator>
  <cp:keywords>KS3 - Computing - Unit 9-12</cp:keywords>
  <cp:lastModifiedBy>Stephen Rafferty</cp:lastModifiedBy>
  <cp:revision>1969</cp:revision>
  <cp:lastPrinted>2014-01-22T18:25:48Z</cp:lastPrinted>
  <dcterms:created xsi:type="dcterms:W3CDTF">2008-03-12T11:01:44Z</dcterms:created>
  <dcterms:modified xsi:type="dcterms:W3CDTF">2018-08-12T12:32:18Z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